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7"/>
  </p:notesMasterIdLst>
  <p:sldIdLst>
    <p:sldId id="302" r:id="rId2"/>
    <p:sldId id="288" r:id="rId3"/>
    <p:sldId id="321" r:id="rId4"/>
    <p:sldId id="303" r:id="rId5"/>
    <p:sldId id="290" r:id="rId6"/>
    <p:sldId id="291" r:id="rId7"/>
    <p:sldId id="292" r:id="rId8"/>
    <p:sldId id="296" r:id="rId9"/>
    <p:sldId id="324" r:id="rId10"/>
    <p:sldId id="323" r:id="rId11"/>
    <p:sldId id="325" r:id="rId12"/>
    <p:sldId id="326" r:id="rId13"/>
    <p:sldId id="307" r:id="rId14"/>
    <p:sldId id="322" r:id="rId15"/>
    <p:sldId id="293" r:id="rId16"/>
    <p:sldId id="327" r:id="rId17"/>
    <p:sldId id="297" r:id="rId18"/>
    <p:sldId id="328" r:id="rId19"/>
    <p:sldId id="300" r:id="rId20"/>
    <p:sldId id="301" r:id="rId21"/>
    <p:sldId id="259" r:id="rId22"/>
    <p:sldId id="263" r:id="rId23"/>
    <p:sldId id="260" r:id="rId24"/>
    <p:sldId id="329" r:id="rId25"/>
    <p:sldId id="330" r:id="rId26"/>
    <p:sldId id="331" r:id="rId27"/>
    <p:sldId id="299" r:id="rId28"/>
    <p:sldId id="332" r:id="rId29"/>
    <p:sldId id="266" r:id="rId30"/>
    <p:sldId id="318" r:id="rId31"/>
    <p:sldId id="333" r:id="rId32"/>
    <p:sldId id="334" r:id="rId33"/>
    <p:sldId id="335" r:id="rId34"/>
    <p:sldId id="336" r:id="rId35"/>
    <p:sldId id="337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358"/>
    <p:restoredTop sz="94664"/>
  </p:normalViewPr>
  <p:slideViewPr>
    <p:cSldViewPr snapToGrid="0" snapToObjects="1">
      <p:cViewPr varScale="1">
        <p:scale>
          <a:sx n="104" d="100"/>
          <a:sy n="104" d="100"/>
        </p:scale>
        <p:origin x="13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848E14-1105-8D4C-B052-84CFF550F667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F755B-915C-2240-8D69-DACA20C6A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264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F755B-915C-2240-8D69-DACA20C6A8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65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F755B-915C-2240-8D69-DACA20C6A8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889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FCD479-7F9C-401A-A14E-0823E8694695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61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F755B-915C-2240-8D69-DACA20C6A81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164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F755B-915C-2240-8D69-DACA20C6A81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01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F755B-915C-2240-8D69-DACA20C6A81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969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F755B-915C-2240-8D69-DACA20C6A81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231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F755B-915C-2240-8D69-DACA20C6A81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834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F755B-915C-2240-8D69-DACA20C6A81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563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436EB-986A-764C-BC6A-7F68B32DE5FC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1302-83C3-3E4F-AE9B-50D6BA0EA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436EB-986A-764C-BC6A-7F68B32DE5FC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1302-83C3-3E4F-AE9B-50D6BA0EA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436EB-986A-764C-BC6A-7F68B32DE5FC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1302-83C3-3E4F-AE9B-50D6BA0EA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436EB-986A-764C-BC6A-7F68B32DE5FC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1302-83C3-3E4F-AE9B-50D6BA0EA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436EB-986A-764C-BC6A-7F68B32DE5FC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1302-83C3-3E4F-AE9B-50D6BA0EA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436EB-986A-764C-BC6A-7F68B32DE5FC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1302-83C3-3E4F-AE9B-50D6BA0EA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436EB-986A-764C-BC6A-7F68B32DE5FC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1302-83C3-3E4F-AE9B-50D6BA0EA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436EB-986A-764C-BC6A-7F68B32DE5FC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1302-83C3-3E4F-AE9B-50D6BA0EA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436EB-986A-764C-BC6A-7F68B32DE5FC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1302-83C3-3E4F-AE9B-50D6BA0EA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436EB-986A-764C-BC6A-7F68B32DE5FC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1302-83C3-3E4F-AE9B-50D6BA0EA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436EB-986A-764C-BC6A-7F68B32DE5FC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1302-83C3-3E4F-AE9B-50D6BA0EA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436EB-986A-764C-BC6A-7F68B32DE5FC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A1302-83C3-3E4F-AE9B-50D6BA0E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50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WSU-DataScience/USCOTS19_workshop/raw/master/block_1_the_intro_course/data/StateCollegePA_YelpRestaurants.csv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newegg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OpenRefine Basics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OpenRefine to explore and clean data</a:t>
            </a:r>
          </a:p>
        </p:txBody>
      </p:sp>
    </p:spTree>
    <p:extLst>
      <p:ext uri="{BB962C8B-B14F-4D97-AF65-F5344CB8AC3E}">
        <p14:creationId xmlns:p14="http://schemas.microsoft.com/office/powerpoint/2010/main" val="476828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F3BED-4D7C-574F-BC96-3711AFC4B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Malone wants dinner!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Exercise 2 - Exploring Textual Data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1A9B37-83DD-4E45-8171-A1174213F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Tasks: </a:t>
            </a:r>
            <a:r>
              <a:rPr lang="en-US" dirty="0"/>
              <a:t>Use text facets to explore </a:t>
            </a:r>
            <a:endParaRPr lang="en-US" b="1" dirty="0"/>
          </a:p>
          <a:p>
            <a:r>
              <a:rPr lang="en-US" i="1" dirty="0"/>
              <a:t>isclosed</a:t>
            </a:r>
          </a:p>
          <a:p>
            <a:r>
              <a:rPr lang="en-US" i="1" dirty="0"/>
              <a:t>price</a:t>
            </a:r>
          </a:p>
          <a:p>
            <a:r>
              <a:rPr lang="en-US" i="1" dirty="0"/>
              <a:t>rating</a:t>
            </a:r>
          </a:p>
          <a:p>
            <a:endParaRPr lang="en-US" i="1" dirty="0"/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BA85441-F32C-BA4E-AFA9-530BC167E9F8}"/>
              </a:ext>
            </a:extLst>
          </p:cNvPr>
          <p:cNvGrpSpPr/>
          <p:nvPr/>
        </p:nvGrpSpPr>
        <p:grpSpPr>
          <a:xfrm>
            <a:off x="203200" y="5198533"/>
            <a:ext cx="2489200" cy="1477432"/>
            <a:chOff x="956733" y="4834467"/>
            <a:chExt cx="2489200" cy="14774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7259E7A-DABD-7C48-B26F-0835848DD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6733" y="5105399"/>
              <a:ext cx="1473200" cy="1206500"/>
            </a:xfrm>
            <a:prstGeom prst="rect">
              <a:avLst/>
            </a:prstGeom>
          </p:spPr>
        </p:pic>
        <p:sp>
          <p:nvSpPr>
            <p:cNvPr id="10" name="Oval Callout 9">
              <a:extLst>
                <a:ext uri="{FF2B5EF4-FFF2-40B4-BE49-F238E27FC236}">
                  <a16:creationId xmlns:a16="http://schemas.microsoft.com/office/drawing/2014/main" id="{0F5E7E7C-E20A-4344-926D-4BF45043409B}"/>
                </a:ext>
              </a:extLst>
            </p:cNvPr>
            <p:cNvSpPr/>
            <p:nvPr/>
          </p:nvSpPr>
          <p:spPr>
            <a:xfrm>
              <a:off x="1820333" y="4834467"/>
              <a:ext cx="1625600" cy="389466"/>
            </a:xfrm>
            <a:prstGeom prst="wedgeEllipseCallout">
              <a:avLst>
                <a:gd name="adj1" fmla="val -56250"/>
                <a:gd name="adj2" fmla="val 1407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Let’s Eat!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2963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4AD22-D0DF-A04B-B483-17737898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facets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ABD09-8A74-FC41-8B54-B54C3C9CE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92997"/>
            <a:ext cx="3314973" cy="23341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4EDB7A-E00B-2D4A-9ED4-637470E0C5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75"/>
          <a:stretch/>
        </p:blipFill>
        <p:spPr>
          <a:xfrm>
            <a:off x="4967398" y="4429470"/>
            <a:ext cx="3087541" cy="2002547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10908594-7FE8-914E-966F-0741034EEA46}"/>
              </a:ext>
            </a:extLst>
          </p:cNvPr>
          <p:cNvSpPr/>
          <p:nvPr/>
        </p:nvSpPr>
        <p:spPr>
          <a:xfrm>
            <a:off x="4301067" y="2887133"/>
            <a:ext cx="601133" cy="3606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A7FCBB78-95D3-C74B-AA72-11E958AF58F7}"/>
              </a:ext>
            </a:extLst>
          </p:cNvPr>
          <p:cNvSpPr/>
          <p:nvPr/>
        </p:nvSpPr>
        <p:spPr>
          <a:xfrm>
            <a:off x="6180667" y="3589867"/>
            <a:ext cx="330501" cy="5249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447A74-1B82-C04D-902B-242F6584A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867" y="2741811"/>
            <a:ext cx="2324100" cy="63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740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F3BED-4D7C-574F-BC96-3711AFC4B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Malone wants dinner!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Exercise 3 - Exploring Numeric Data</a:t>
            </a:r>
            <a:endParaRPr lang="en-US" sz="32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1A9B37-83DD-4E45-8171-A1174213F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Tasks: </a:t>
            </a:r>
            <a:r>
              <a:rPr lang="en-US" dirty="0"/>
              <a:t>Use numeric facets to explore </a:t>
            </a:r>
            <a:endParaRPr lang="en-US" b="1" dirty="0"/>
          </a:p>
          <a:p>
            <a:r>
              <a:rPr lang="en-US" i="1" dirty="0"/>
              <a:t>rating</a:t>
            </a:r>
          </a:p>
          <a:p>
            <a:r>
              <a:rPr lang="en-US" i="1" dirty="0"/>
              <a:t>review_count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C00075A-9B8E-A64A-A006-042C45C80A28}"/>
              </a:ext>
            </a:extLst>
          </p:cNvPr>
          <p:cNvGrpSpPr/>
          <p:nvPr/>
        </p:nvGrpSpPr>
        <p:grpSpPr>
          <a:xfrm>
            <a:off x="203200" y="5198533"/>
            <a:ext cx="2489200" cy="1477432"/>
            <a:chOff x="956733" y="4834467"/>
            <a:chExt cx="2489200" cy="14774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CA32751-6544-4A44-8443-6AD07109C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6733" y="5105399"/>
              <a:ext cx="1473200" cy="1206500"/>
            </a:xfrm>
            <a:prstGeom prst="rect">
              <a:avLst/>
            </a:prstGeom>
          </p:spPr>
        </p:pic>
        <p:sp>
          <p:nvSpPr>
            <p:cNvPr id="6" name="Oval Callout 5">
              <a:extLst>
                <a:ext uri="{FF2B5EF4-FFF2-40B4-BE49-F238E27FC236}">
                  <a16:creationId xmlns:a16="http://schemas.microsoft.com/office/drawing/2014/main" id="{369B84D9-05E5-5440-A496-8F40CCE13AA7}"/>
                </a:ext>
              </a:extLst>
            </p:cNvPr>
            <p:cNvSpPr/>
            <p:nvPr/>
          </p:nvSpPr>
          <p:spPr>
            <a:xfrm>
              <a:off x="1820333" y="4834467"/>
              <a:ext cx="1625600" cy="389466"/>
            </a:xfrm>
            <a:prstGeom prst="wedgeEllipseCallout">
              <a:avLst>
                <a:gd name="adj1" fmla="val -56250"/>
                <a:gd name="adj2" fmla="val 1407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Let’s Eat!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1863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facet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8796" y="1520813"/>
            <a:ext cx="6186407" cy="435133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12800" y="6129867"/>
            <a:ext cx="545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Note:</a:t>
            </a:r>
            <a:r>
              <a:rPr lang="en-US" dirty="0"/>
              <a:t> We need to clean the years before we can do this.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90501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45BF2-9C91-6142-9077-F89E33AA9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Good Practice</a:t>
            </a:r>
            <a:br>
              <a:rPr lang="en-US" dirty="0"/>
            </a:br>
            <a:r>
              <a:rPr lang="en-US" sz="3200" dirty="0"/>
              <a:t>Narrow Early, Narrow Often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F8A73-0E58-964D-8770-E80272032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Whenever possible, narrow the data by</a:t>
            </a:r>
          </a:p>
          <a:p>
            <a:r>
              <a:rPr lang="en-US" b="1" i="1" dirty="0"/>
              <a:t>Select</a:t>
            </a:r>
            <a:r>
              <a:rPr lang="en-US" dirty="0"/>
              <a:t> the columns</a:t>
            </a:r>
          </a:p>
          <a:p>
            <a:r>
              <a:rPr lang="en-US" b="1" i="1" dirty="0"/>
              <a:t>Filter/Facet</a:t>
            </a:r>
            <a:r>
              <a:rPr lang="en-US" b="1" dirty="0"/>
              <a:t> </a:t>
            </a:r>
            <a:r>
              <a:rPr lang="en-US" dirty="0"/>
              <a:t>the rows</a:t>
            </a:r>
            <a:endParaRPr lang="en-US" i="1" dirty="0"/>
          </a:p>
          <a:p>
            <a:pPr lvl="1"/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52515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Select</a:t>
            </a:r>
            <a:r>
              <a:rPr lang="en-US" dirty="0"/>
              <a:t>ing columns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2102" t="10324" r="7293" b="38422"/>
          <a:stretch/>
        </p:blipFill>
        <p:spPr>
          <a:xfrm>
            <a:off x="182601" y="1690689"/>
            <a:ext cx="3858322" cy="22302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C42C16-1E26-4F47-9813-38A0726A9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431" y="1690689"/>
            <a:ext cx="4766927" cy="423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14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F3BED-4D7C-574F-BC96-3711AFC4B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Malone wants dinner!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Exercise 4 – Narrow the data</a:t>
            </a:r>
            <a:endParaRPr lang="en-US" sz="32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1A9B37-83DD-4E45-8171-A1174213F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Tasks: </a:t>
            </a:r>
            <a:r>
              <a:rPr lang="en-US" dirty="0"/>
              <a:t>Use filters/facets to narrow to</a:t>
            </a:r>
            <a:endParaRPr lang="en-US" b="1" dirty="0"/>
          </a:p>
          <a:p>
            <a:r>
              <a:rPr lang="en-US" i="1" dirty="0"/>
              <a:t>State College</a:t>
            </a:r>
          </a:p>
          <a:p>
            <a:r>
              <a:rPr lang="en-US" i="1" dirty="0"/>
              <a:t>Rating </a:t>
            </a:r>
            <a:r>
              <a:rPr lang="en-US" dirty="0"/>
              <a:t>of 3.5+</a:t>
            </a:r>
          </a:p>
          <a:p>
            <a:r>
              <a:rPr lang="en-US" i="1" dirty="0"/>
              <a:t>review_count </a:t>
            </a:r>
            <a:r>
              <a:rPr lang="en-US" dirty="0"/>
              <a:t>&gt;= 10</a:t>
            </a:r>
          </a:p>
          <a:p>
            <a:endParaRPr lang="en-US" dirty="0"/>
          </a:p>
          <a:p>
            <a:endParaRPr lang="en-US" i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D8C4FE1-600F-A046-A67A-CE0FB0E00306}"/>
              </a:ext>
            </a:extLst>
          </p:cNvPr>
          <p:cNvGrpSpPr/>
          <p:nvPr/>
        </p:nvGrpSpPr>
        <p:grpSpPr>
          <a:xfrm>
            <a:off x="203200" y="5198533"/>
            <a:ext cx="2489200" cy="1477432"/>
            <a:chOff x="956733" y="4834467"/>
            <a:chExt cx="2489200" cy="14774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B8AFB75-1716-ED43-917D-C05ED526F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6733" y="5105399"/>
              <a:ext cx="1473200" cy="1206500"/>
            </a:xfrm>
            <a:prstGeom prst="rect">
              <a:avLst/>
            </a:prstGeom>
          </p:spPr>
        </p:pic>
        <p:sp>
          <p:nvSpPr>
            <p:cNvPr id="6" name="Oval Callout 5">
              <a:extLst>
                <a:ext uri="{FF2B5EF4-FFF2-40B4-BE49-F238E27FC236}">
                  <a16:creationId xmlns:a16="http://schemas.microsoft.com/office/drawing/2014/main" id="{695EAA24-102F-8D46-835A-1744D1361FAA}"/>
                </a:ext>
              </a:extLst>
            </p:cNvPr>
            <p:cNvSpPr/>
            <p:nvPr/>
          </p:nvSpPr>
          <p:spPr>
            <a:xfrm>
              <a:off x="1820333" y="4834467"/>
              <a:ext cx="1625600" cy="389466"/>
            </a:xfrm>
            <a:prstGeom prst="wedgeEllipseCallout">
              <a:avLst>
                <a:gd name="adj1" fmla="val -56250"/>
                <a:gd name="adj2" fmla="val 1407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Let’s Eat!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2423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reasons to filter/facet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Does a pattern exist?</a:t>
            </a:r>
          </a:p>
          <a:p>
            <a:r>
              <a:rPr lang="en-US" dirty="0"/>
              <a:t>How many times?</a:t>
            </a:r>
          </a:p>
          <a:p>
            <a:r>
              <a:rPr lang="en-US" dirty="0"/>
              <a:t>Advanced: Transform certain rows</a:t>
            </a:r>
          </a:p>
          <a:p>
            <a:pPr lvl="1"/>
            <a:r>
              <a:rPr lang="en-US" dirty="0"/>
              <a:t>First filter</a:t>
            </a:r>
          </a:p>
          <a:p>
            <a:pPr lvl="1"/>
            <a:r>
              <a:rPr lang="en-US" dirty="0"/>
              <a:t>Then apply a transform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Facet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See all labels together</a:t>
            </a:r>
          </a:p>
          <a:p>
            <a:r>
              <a:rPr lang="en-US" dirty="0"/>
              <a:t>Select multiple labels at once </a:t>
            </a:r>
          </a:p>
          <a:p>
            <a:pPr lvl="1"/>
            <a:r>
              <a:rPr lang="en-US" dirty="0"/>
              <a:t>And possibly transform</a:t>
            </a:r>
          </a:p>
          <a:p>
            <a:r>
              <a:rPr lang="en-US" dirty="0"/>
              <a:t>Double check clustering outcome (see below)</a:t>
            </a:r>
          </a:p>
        </p:txBody>
      </p:sp>
    </p:spTree>
    <p:extLst>
      <p:ext uri="{BB962C8B-B14F-4D97-AF65-F5344CB8AC3E}">
        <p14:creationId xmlns:p14="http://schemas.microsoft.com/office/powerpoint/2010/main" val="800398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1F7B1-F12B-604E-A2FC-345D95F4E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Mutate in OpenRefine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C855F2-DD67-E143-9346-352AC4055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Three common transforms to clean textual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a </a:t>
            </a:r>
            <a:r>
              <a:rPr lang="en-US" b="1" dirty="0"/>
              <a:t>text facet </a:t>
            </a:r>
            <a:r>
              <a:rPr lang="en-US" dirty="0"/>
              <a:t>edit individual labels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b="1" dirty="0"/>
              <a:t>cluster and edit</a:t>
            </a:r>
            <a:r>
              <a:rPr lang="en-US" dirty="0"/>
              <a:t> find similar labels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b="1" dirty="0"/>
              <a:t>transform</a:t>
            </a:r>
            <a:r>
              <a:rPr lang="en-US" dirty="0"/>
              <a:t> to split and replace text</a:t>
            </a:r>
          </a:p>
        </p:txBody>
      </p:sp>
    </p:spTree>
    <p:extLst>
      <p:ext uri="{BB962C8B-B14F-4D97-AF65-F5344CB8AC3E}">
        <p14:creationId xmlns:p14="http://schemas.microsoft.com/office/powerpoint/2010/main" val="2724428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6B21D5-5329-DB45-A88C-B4A248F685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0" y="2108994"/>
            <a:ext cx="3810000" cy="3784600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facet to edit labels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549383" y="2450451"/>
            <a:ext cx="3218618" cy="1368016"/>
            <a:chOff x="5393267" y="3208867"/>
            <a:chExt cx="3218618" cy="1368016"/>
          </a:xfrm>
        </p:grpSpPr>
        <p:sp>
          <p:nvSpPr>
            <p:cNvPr id="10" name="Rectangle 9"/>
            <p:cNvSpPr/>
            <p:nvPr/>
          </p:nvSpPr>
          <p:spPr>
            <a:xfrm>
              <a:off x="5393267" y="4377268"/>
              <a:ext cx="301084" cy="199615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264400" y="3208867"/>
              <a:ext cx="1347485" cy="1200329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Click edit to </a:t>
              </a:r>
            </a:p>
            <a:p>
              <a:r>
                <a:rPr lang="en-US" dirty="0"/>
                <a:t>change ALL </a:t>
              </a:r>
            </a:p>
            <a:p>
              <a:r>
                <a:rPr lang="en-US" dirty="0"/>
                <a:t>instances at </a:t>
              </a:r>
            </a:p>
            <a:p>
              <a:r>
                <a:rPr lang="en-US" dirty="0"/>
                <a:t>once</a:t>
              </a:r>
            </a:p>
          </p:txBody>
        </p:sp>
        <p:cxnSp>
          <p:nvCxnSpPr>
            <p:cNvPr id="13" name="Straight Arrow Connector 12"/>
            <p:cNvCxnSpPr>
              <a:cxnSpLocks/>
              <a:stCxn id="11" idx="1"/>
              <a:endCxn id="10" idx="3"/>
            </p:cNvCxnSpPr>
            <p:nvPr/>
          </p:nvCxnSpPr>
          <p:spPr>
            <a:xfrm flipH="1">
              <a:off x="5694351" y="3809032"/>
              <a:ext cx="1570049" cy="668044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189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OpenRefine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B1DEE5-9ADE-474A-8C88-2F326DAD0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Open Source</a:t>
            </a:r>
          </a:p>
          <a:p>
            <a:r>
              <a:rPr lang="en-US" b="1" dirty="0"/>
              <a:t>Great tool </a:t>
            </a:r>
          </a:p>
          <a:p>
            <a:pPr lvl="1"/>
            <a:r>
              <a:rPr lang="en-US" dirty="0"/>
              <a:t>Especially for cleaning data</a:t>
            </a:r>
          </a:p>
          <a:p>
            <a:r>
              <a:rPr lang="en-US" b="1" dirty="0"/>
              <a:t>Students love it!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73EE3C-F304-7749-9227-E07E2D08CC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Why use it?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B2BDE8-314F-6146-9A50-9A98C435042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Great workflow</a:t>
            </a:r>
          </a:p>
          <a:p>
            <a:pPr lvl="1"/>
            <a:r>
              <a:rPr lang="en-US" dirty="0"/>
              <a:t>Filter </a:t>
            </a:r>
            <a:r>
              <a:rPr lang="en-US" dirty="0">
                <a:sym typeface="Wingdings" pitchFamily="2" charset="2"/>
              </a:rPr>
              <a:t> Transform</a:t>
            </a:r>
          </a:p>
          <a:p>
            <a:r>
              <a:rPr lang="en-US" b="1" dirty="0">
                <a:sym typeface="Wingdings" pitchFamily="2" charset="2"/>
              </a:rPr>
              <a:t>Easy to Use</a:t>
            </a:r>
          </a:p>
          <a:p>
            <a:pPr lvl="1"/>
            <a:r>
              <a:rPr lang="en-US" dirty="0">
                <a:sym typeface="Wingdings" pitchFamily="2" charset="2"/>
              </a:rPr>
              <a:t>Most action through menus</a:t>
            </a:r>
          </a:p>
          <a:p>
            <a:r>
              <a:rPr lang="en-US" b="1" dirty="0">
                <a:sym typeface="Wingdings" pitchFamily="2" charset="2"/>
              </a:rPr>
              <a:t>Powerful</a:t>
            </a:r>
          </a:p>
          <a:p>
            <a:pPr lvl="1"/>
            <a:r>
              <a:rPr lang="en-US" dirty="0">
                <a:sym typeface="Wingdings" pitchFamily="2" charset="2"/>
              </a:rPr>
              <a:t>Scripting under the hood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86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50" y="374362"/>
            <a:ext cx="7886700" cy="1325563"/>
          </a:xfrm>
        </p:spPr>
        <p:txBody>
          <a:bodyPr/>
          <a:lstStyle/>
          <a:p>
            <a:r>
              <a:rPr lang="en-US" dirty="0"/>
              <a:t>Cluster and Edit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279630"/>
            <a:ext cx="3886200" cy="344332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29150" y="2737887"/>
            <a:ext cx="3886200" cy="2526813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4758267" y="2094964"/>
            <a:ext cx="2085956" cy="1012303"/>
            <a:chOff x="4758267" y="2094964"/>
            <a:chExt cx="2085956" cy="1012303"/>
          </a:xfrm>
        </p:grpSpPr>
        <p:sp>
          <p:nvSpPr>
            <p:cNvPr id="9" name="TextBox 8"/>
            <p:cNvSpPr txBox="1"/>
            <p:nvPr/>
          </p:nvSpPr>
          <p:spPr>
            <a:xfrm>
              <a:off x="4758267" y="2094964"/>
              <a:ext cx="2085956" cy="369332"/>
            </a:xfrm>
            <a:prstGeom prst="rect">
              <a:avLst/>
            </a:prstGeom>
            <a:noFill/>
            <a:ln w="28575">
              <a:solidFill>
                <a:schemeClr val="accent2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Clustering algorithm</a:t>
              </a:r>
            </a:p>
          </p:txBody>
        </p:sp>
        <p:cxnSp>
          <p:nvCxnSpPr>
            <p:cNvPr id="11" name="Straight Arrow Connector 10"/>
            <p:cNvCxnSpPr>
              <a:stCxn id="9" idx="2"/>
            </p:cNvCxnSpPr>
            <p:nvPr/>
          </p:nvCxnSpPr>
          <p:spPr>
            <a:xfrm flipH="1">
              <a:off x="5147733" y="2464296"/>
              <a:ext cx="653512" cy="642971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9" idx="2"/>
            </p:cNvCxnSpPr>
            <p:nvPr/>
          </p:nvCxnSpPr>
          <p:spPr>
            <a:xfrm>
              <a:off x="5801245" y="2464296"/>
              <a:ext cx="624955" cy="642971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240867" y="2094964"/>
            <a:ext cx="3358222" cy="1698103"/>
            <a:chOff x="5240867" y="2094964"/>
            <a:chExt cx="3358222" cy="1698103"/>
          </a:xfrm>
        </p:grpSpPr>
        <p:sp>
          <p:nvSpPr>
            <p:cNvPr id="15" name="Rectangle 14"/>
            <p:cNvSpPr/>
            <p:nvPr/>
          </p:nvSpPr>
          <p:spPr>
            <a:xfrm>
              <a:off x="5240867" y="3395133"/>
              <a:ext cx="1109133" cy="397934"/>
            </a:xfrm>
            <a:prstGeom prst="rect">
              <a:avLst/>
            </a:prstGeom>
            <a:noFill/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178507" y="2094964"/>
              <a:ext cx="1420582" cy="369332"/>
            </a:xfrm>
            <a:prstGeom prst="rect">
              <a:avLst/>
            </a:prstGeom>
            <a:noFill/>
            <a:ln w="28575">
              <a:solidFill>
                <a:schemeClr val="accent2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Similar labels</a:t>
              </a:r>
            </a:p>
          </p:txBody>
        </p:sp>
        <p:cxnSp>
          <p:nvCxnSpPr>
            <p:cNvPr id="18" name="Straight Arrow Connector 17"/>
            <p:cNvCxnSpPr>
              <a:stCxn id="16" idx="2"/>
            </p:cNvCxnSpPr>
            <p:nvPr/>
          </p:nvCxnSpPr>
          <p:spPr>
            <a:xfrm flipH="1">
              <a:off x="6350000" y="2464296"/>
              <a:ext cx="1538798" cy="1129804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916655" y="3508918"/>
            <a:ext cx="2090124" cy="2306932"/>
            <a:chOff x="5916655" y="3508918"/>
            <a:chExt cx="2090124" cy="2306932"/>
          </a:xfrm>
        </p:grpSpPr>
        <p:sp>
          <p:nvSpPr>
            <p:cNvPr id="20" name="TextBox 19"/>
            <p:cNvSpPr txBox="1"/>
            <p:nvPr/>
          </p:nvSpPr>
          <p:spPr>
            <a:xfrm>
              <a:off x="5916655" y="5446518"/>
              <a:ext cx="2090124" cy="369332"/>
            </a:xfrm>
            <a:prstGeom prst="rect">
              <a:avLst/>
            </a:prstGeom>
            <a:noFill/>
            <a:ln w="28575">
              <a:solidFill>
                <a:schemeClr val="accent2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New label goes here</a:t>
              </a:r>
            </a:p>
          </p:txBody>
        </p:sp>
        <p:cxnSp>
          <p:nvCxnSpPr>
            <p:cNvPr id="22" name="Straight Arrow Connector 21"/>
            <p:cNvCxnSpPr>
              <a:stCxn id="20" idx="0"/>
            </p:cNvCxnSpPr>
            <p:nvPr/>
          </p:nvCxnSpPr>
          <p:spPr>
            <a:xfrm flipV="1">
              <a:off x="6961717" y="3508918"/>
              <a:ext cx="114871" cy="1937600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939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GREL Expressions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B3BD06-72D8-7740-A7D6-E0AB254CC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Google Refine Expression Language</a:t>
            </a:r>
          </a:p>
          <a:p>
            <a:r>
              <a:rPr lang="en-US" dirty="0"/>
              <a:t>Two formats</a:t>
            </a:r>
          </a:p>
          <a:p>
            <a:pPr lvl="1"/>
            <a:r>
              <a:rPr lang="en-US" b="1" dirty="0"/>
              <a:t>value.func(args)</a:t>
            </a:r>
          </a:p>
          <a:p>
            <a:pPr lvl="1"/>
            <a:r>
              <a:rPr lang="en-US" b="1" dirty="0"/>
              <a:t>func(value, args)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D80C77-790E-F546-A55C-371AE45FEA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Common Uses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E24408-FA15-C447-B2C5-32E7F4E5F56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 a computation</a:t>
            </a:r>
          </a:p>
          <a:p>
            <a:pPr lvl="1"/>
            <a:r>
              <a:rPr lang="en-US" dirty="0"/>
              <a:t>e.g. change units</a:t>
            </a:r>
          </a:p>
          <a:p>
            <a:r>
              <a:rPr lang="en-US" dirty="0"/>
              <a:t>Splitting text</a:t>
            </a:r>
          </a:p>
          <a:p>
            <a:r>
              <a:rPr lang="en-US" dirty="0"/>
              <a:t>Extract pattern or datepart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01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simple transformations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373" y="1825625"/>
            <a:ext cx="6317254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B5DC7A-D6AB-EF47-8582-71EB2AAFBE61}"/>
              </a:ext>
            </a:extLst>
          </p:cNvPr>
          <p:cNvSpPr txBox="1"/>
          <p:nvPr/>
        </p:nvSpPr>
        <p:spPr>
          <a:xfrm>
            <a:off x="1480" y="6502400"/>
            <a:ext cx="28237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source: OpenRefine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593302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Way to Transformation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B3C7A11-7F9A-6147-AACF-6FA0691C59B5}"/>
              </a:ext>
            </a:extLst>
          </p:cNvPr>
          <p:cNvGrpSpPr/>
          <p:nvPr/>
        </p:nvGrpSpPr>
        <p:grpSpPr>
          <a:xfrm>
            <a:off x="364067" y="1830346"/>
            <a:ext cx="1930400" cy="2885587"/>
            <a:chOff x="364067" y="1830346"/>
            <a:chExt cx="1930400" cy="288558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E683B70-13F9-F54B-83CC-AC6CB7B18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3659" y="2339336"/>
              <a:ext cx="1772481" cy="217478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BAE737-60FA-844A-BB63-40D9BC0B931D}"/>
                </a:ext>
              </a:extLst>
            </p:cNvPr>
            <p:cNvSpPr txBox="1"/>
            <p:nvPr/>
          </p:nvSpPr>
          <p:spPr>
            <a:xfrm>
              <a:off x="701524" y="1830346"/>
              <a:ext cx="1236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From Facet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92BBB1-194A-1C43-93D3-99A5CF2EAF60}"/>
                </a:ext>
              </a:extLst>
            </p:cNvPr>
            <p:cNvSpPr/>
            <p:nvPr/>
          </p:nvSpPr>
          <p:spPr>
            <a:xfrm>
              <a:off x="364067" y="1830346"/>
              <a:ext cx="1930400" cy="28855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206301B-C945-AF49-8FAF-BCDEFB87180F}"/>
              </a:ext>
            </a:extLst>
          </p:cNvPr>
          <p:cNvGrpSpPr/>
          <p:nvPr/>
        </p:nvGrpSpPr>
        <p:grpSpPr>
          <a:xfrm>
            <a:off x="2762229" y="1830345"/>
            <a:ext cx="2275438" cy="2885587"/>
            <a:chOff x="2762229" y="1830345"/>
            <a:chExt cx="2275438" cy="288558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702BAD8-93E4-BB47-9ACA-85457F46F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3483" y="2339336"/>
              <a:ext cx="1966383" cy="95439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674ACD0-E955-4A45-BD75-9CA477E55D69}"/>
                </a:ext>
              </a:extLst>
            </p:cNvPr>
            <p:cNvSpPr txBox="1"/>
            <p:nvPr/>
          </p:nvSpPr>
          <p:spPr>
            <a:xfrm>
              <a:off x="3413245" y="1830346"/>
              <a:ext cx="9268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In Place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3744A6E-2174-3F44-9E86-EDAB567F746B}"/>
                </a:ext>
              </a:extLst>
            </p:cNvPr>
            <p:cNvSpPr/>
            <p:nvPr/>
          </p:nvSpPr>
          <p:spPr>
            <a:xfrm>
              <a:off x="2762229" y="1830345"/>
              <a:ext cx="2275438" cy="28855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D4087E9-F88C-9449-893D-F986DCCE93F1}"/>
              </a:ext>
            </a:extLst>
          </p:cNvPr>
          <p:cNvGrpSpPr/>
          <p:nvPr/>
        </p:nvGrpSpPr>
        <p:grpSpPr>
          <a:xfrm>
            <a:off x="5505428" y="1830344"/>
            <a:ext cx="3155971" cy="2885588"/>
            <a:chOff x="5505428" y="1830344"/>
            <a:chExt cx="3155971" cy="288558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11A0523-97D6-4947-9907-A9212DCEE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2084" y="2339336"/>
              <a:ext cx="2853266" cy="143492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B0FEE7A-CBC1-5E47-AE57-85CAB8D1BD39}"/>
                </a:ext>
              </a:extLst>
            </p:cNvPr>
            <p:cNvSpPr txBox="1"/>
            <p:nvPr/>
          </p:nvSpPr>
          <p:spPr>
            <a:xfrm>
              <a:off x="5962767" y="1830346"/>
              <a:ext cx="22518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Create a New Column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CE6D597-58FD-5749-9F54-396045CC3038}"/>
                </a:ext>
              </a:extLst>
            </p:cNvPr>
            <p:cNvSpPr/>
            <p:nvPr/>
          </p:nvSpPr>
          <p:spPr>
            <a:xfrm>
              <a:off x="5505428" y="1830344"/>
              <a:ext cx="3155971" cy="28855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529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F3BED-4D7C-574F-BC96-3711AFC4B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Malone wants dinner!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Exercise 5 – Form a strategy for extracting the titles from </a:t>
            </a:r>
            <a:r>
              <a:rPr lang="en-US" sz="3200" i="1" dirty="0">
                <a:solidFill>
                  <a:srgbClr val="FF0000"/>
                </a:solidFill>
              </a:rPr>
              <a:t>categories</a:t>
            </a:r>
            <a:endParaRPr lang="en-US" sz="3200" i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1A9B37-83DD-4E45-8171-A1174213F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Tasks: </a:t>
            </a:r>
            <a:r>
              <a:rPr lang="en-US" dirty="0"/>
              <a:t>Form into teams and develop a strategy.</a:t>
            </a:r>
          </a:p>
          <a:p>
            <a:endParaRPr lang="en-US" dirty="0"/>
          </a:p>
          <a:p>
            <a:endParaRPr lang="en-US" i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20B78CA-8E72-C34A-88B8-03D28CEAF5B6}"/>
              </a:ext>
            </a:extLst>
          </p:cNvPr>
          <p:cNvGrpSpPr/>
          <p:nvPr/>
        </p:nvGrpSpPr>
        <p:grpSpPr>
          <a:xfrm>
            <a:off x="203200" y="5198533"/>
            <a:ext cx="2489200" cy="1477432"/>
            <a:chOff x="956733" y="4834467"/>
            <a:chExt cx="2489200" cy="14774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55E0069-BE91-AF44-A8EA-EB8C776DC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6733" y="5105399"/>
              <a:ext cx="1473200" cy="1206500"/>
            </a:xfrm>
            <a:prstGeom prst="rect">
              <a:avLst/>
            </a:prstGeom>
          </p:spPr>
        </p:pic>
        <p:sp>
          <p:nvSpPr>
            <p:cNvPr id="6" name="Oval Callout 5">
              <a:extLst>
                <a:ext uri="{FF2B5EF4-FFF2-40B4-BE49-F238E27FC236}">
                  <a16:creationId xmlns:a16="http://schemas.microsoft.com/office/drawing/2014/main" id="{4FC56933-DF55-E94C-8BA6-B2703DC0E973}"/>
                </a:ext>
              </a:extLst>
            </p:cNvPr>
            <p:cNvSpPr/>
            <p:nvPr/>
          </p:nvSpPr>
          <p:spPr>
            <a:xfrm>
              <a:off x="1820333" y="4834467"/>
              <a:ext cx="1625600" cy="389466"/>
            </a:xfrm>
            <a:prstGeom prst="wedgeEllipseCallout">
              <a:avLst>
                <a:gd name="adj1" fmla="val -56250"/>
                <a:gd name="adj2" fmla="val 1407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Let’s Eat!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3683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B4A3B-631C-4344-BD3E-3C1EA06E0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Strategy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48DD35-876F-4847-AA96-2C1C4C559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Malone’s strategy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BD8F26-1E95-9F40-BD8F-BE8BA310F2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Let’s eat!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C608DF-5BD4-B043-9D9D-7FDD2EF321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Iverson’s strategy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2A15A2E-A452-C942-BE5A-3A9309BBD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75668" y="2505075"/>
            <a:ext cx="4240874" cy="3684588"/>
          </a:xfrm>
        </p:spPr>
        <p:txBody>
          <a:bodyPr/>
          <a:lstStyle/>
          <a:p>
            <a:r>
              <a:rPr lang="en-US" dirty="0"/>
              <a:t>Remove the stuff at the front</a:t>
            </a:r>
          </a:p>
          <a:p>
            <a:r>
              <a:rPr lang="en-US" dirty="0"/>
              <a:t>Remove parentheses and quotation marks</a:t>
            </a:r>
          </a:p>
          <a:p>
            <a:r>
              <a:rPr lang="en-US" dirty="0"/>
              <a:t>Replace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title =</a:t>
            </a:r>
            <a:r>
              <a:rPr lang="en-US" dirty="0"/>
              <a:t>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1538414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B7166-5CDB-7547-9D31-90D043E2D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the stuff at the front</a:t>
            </a:r>
            <a:br>
              <a:rPr lang="en-US" dirty="0"/>
            </a:br>
            <a:r>
              <a:rPr lang="en-US" dirty="0"/>
              <a:t>Attempt 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338939-A7B2-2245-80FA-F49FCB2B4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033603"/>
            <a:ext cx="1966383" cy="9543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EA756C-A240-834A-A6DE-3E945C3E6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135" y="2947516"/>
            <a:ext cx="2789767" cy="1107388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CA0ADCD0-D222-914A-93F7-3D78D9798BA3}"/>
              </a:ext>
            </a:extLst>
          </p:cNvPr>
          <p:cNvSpPr/>
          <p:nvPr/>
        </p:nvSpPr>
        <p:spPr>
          <a:xfrm>
            <a:off x="2696017" y="3330471"/>
            <a:ext cx="601133" cy="3606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EBE583-F2E1-B64B-86C6-781F81C4E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210" y="4745691"/>
            <a:ext cx="2594692" cy="1132079"/>
          </a:xfrm>
          <a:prstGeom prst="rect">
            <a:avLst/>
          </a:prstGeom>
        </p:spPr>
      </p:pic>
      <p:sp>
        <p:nvSpPr>
          <p:cNvPr id="14" name="Down Arrow 13">
            <a:extLst>
              <a:ext uri="{FF2B5EF4-FFF2-40B4-BE49-F238E27FC236}">
                <a16:creationId xmlns:a16="http://schemas.microsoft.com/office/drawing/2014/main" id="{7F221FEC-1FDE-834D-A1E8-759FC0A18A58}"/>
              </a:ext>
            </a:extLst>
          </p:cNvPr>
          <p:cNvSpPr/>
          <p:nvPr/>
        </p:nvSpPr>
        <p:spPr>
          <a:xfrm>
            <a:off x="4725305" y="4171284"/>
            <a:ext cx="330501" cy="5249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omer Simpson's reaction | Computer Reaction Faces | Know Your Meme">
            <a:extLst>
              <a:ext uri="{FF2B5EF4-FFF2-40B4-BE49-F238E27FC236}">
                <a16:creationId xmlns:a16="http://schemas.microsoft.com/office/drawing/2014/main" id="{F36ABF50-ED52-3147-B220-753DA52AC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613" y="4906537"/>
            <a:ext cx="2347837" cy="149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03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true power of OpenRefine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Redo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67574" y="6004996"/>
            <a:ext cx="4670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It’s a FREAKING TIME MACHINE!!!1111!!!one!1!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0361B8B-B41C-9548-BECB-DED74D2CE9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0239" y="2737475"/>
            <a:ext cx="2445452" cy="2035247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0E853AF-6892-1742-AD4C-7433F034071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661694" y="2728119"/>
            <a:ext cx="2413433" cy="2044603"/>
          </a:xfrm>
        </p:spPr>
      </p:pic>
    </p:spTree>
    <p:extLst>
      <p:ext uri="{BB962C8B-B14F-4D97-AF65-F5344CB8AC3E}">
        <p14:creationId xmlns:p14="http://schemas.microsoft.com/office/powerpoint/2010/main" val="1068376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F3BED-4D7C-574F-BC96-3711AFC4B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Malone wants dinner!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Exercise 6 – Cleaning up categories</a:t>
            </a:r>
            <a:endParaRPr lang="en-US" sz="32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1A9B37-83DD-4E45-8171-A1174213F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Tasks: </a:t>
            </a:r>
            <a:r>
              <a:rPr lang="en-US" dirty="0"/>
              <a:t>Perform the following transformations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Undo the last attempt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Remove/replace stuff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Remove stuff at the front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Replace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c(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,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Replace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title = </a:t>
            </a:r>
            <a:r>
              <a:rPr lang="en-US" dirty="0"/>
              <a:t>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</a:p>
          <a:p>
            <a:endParaRPr lang="en-US" dirty="0"/>
          </a:p>
          <a:p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71E2FF-B1E4-9540-942E-F973C53EC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933" y="4684442"/>
            <a:ext cx="3162300" cy="190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57CB58-B8D7-8F42-9429-393D17A57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384" y="5357504"/>
            <a:ext cx="1966383" cy="954395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BDC329A1-9198-BA44-9A70-900544978A81}"/>
              </a:ext>
            </a:extLst>
          </p:cNvPr>
          <p:cNvSpPr/>
          <p:nvPr/>
        </p:nvSpPr>
        <p:spPr>
          <a:xfrm>
            <a:off x="4946655" y="5654372"/>
            <a:ext cx="601133" cy="3606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2F4794-0D8B-8349-8CC8-C0981AB75E16}"/>
              </a:ext>
            </a:extLst>
          </p:cNvPr>
          <p:cNvGrpSpPr/>
          <p:nvPr/>
        </p:nvGrpSpPr>
        <p:grpSpPr>
          <a:xfrm>
            <a:off x="203200" y="5198533"/>
            <a:ext cx="2489200" cy="1477432"/>
            <a:chOff x="956733" y="4834467"/>
            <a:chExt cx="2489200" cy="147743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18F761D-F274-4744-A536-349874532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733" y="5105399"/>
              <a:ext cx="1473200" cy="1206500"/>
            </a:xfrm>
            <a:prstGeom prst="rect">
              <a:avLst/>
            </a:prstGeom>
          </p:spPr>
        </p:pic>
        <p:sp>
          <p:nvSpPr>
            <p:cNvPr id="11" name="Oval Callout 10">
              <a:extLst>
                <a:ext uri="{FF2B5EF4-FFF2-40B4-BE49-F238E27FC236}">
                  <a16:creationId xmlns:a16="http://schemas.microsoft.com/office/drawing/2014/main" id="{FA00193E-4194-9244-90B4-069F9F0BC407}"/>
                </a:ext>
              </a:extLst>
            </p:cNvPr>
            <p:cNvSpPr/>
            <p:nvPr/>
          </p:nvSpPr>
          <p:spPr>
            <a:xfrm>
              <a:off x="1820333" y="4834467"/>
              <a:ext cx="1625600" cy="389466"/>
            </a:xfrm>
            <a:prstGeom prst="wedgeEllipseCallout">
              <a:avLst>
                <a:gd name="adj1" fmla="val -56250"/>
                <a:gd name="adj2" fmla="val 1407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Let’s Eat!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84127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Indexing in GREL</a:t>
            </a:r>
          </a:p>
        </p:txBody>
      </p:sp>
      <p:grpSp>
        <p:nvGrpSpPr>
          <p:cNvPr id="11271" name="Group 23"/>
          <p:cNvGrpSpPr>
            <a:grpSpLocks/>
          </p:cNvGrpSpPr>
          <p:nvPr/>
        </p:nvGrpSpPr>
        <p:grpSpPr bwMode="auto">
          <a:xfrm>
            <a:off x="1447800" y="2362200"/>
            <a:ext cx="5486400" cy="1371600"/>
            <a:chOff x="1008" y="1392"/>
            <a:chExt cx="3456" cy="864"/>
          </a:xfrm>
        </p:grpSpPr>
        <p:sp>
          <p:nvSpPr>
            <p:cNvPr id="11272" name="Rectangle 4"/>
            <p:cNvSpPr>
              <a:spLocks noChangeArrowheads="1"/>
            </p:cNvSpPr>
            <p:nvPr/>
          </p:nvSpPr>
          <p:spPr bwMode="auto">
            <a:xfrm>
              <a:off x="1008" y="1392"/>
              <a:ext cx="3456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3" name="Line 5"/>
            <p:cNvSpPr>
              <a:spLocks noChangeShapeType="1"/>
            </p:cNvSpPr>
            <p:nvPr/>
          </p:nvSpPr>
          <p:spPr bwMode="auto">
            <a:xfrm>
              <a:off x="1392" y="1392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274" name="Line 6"/>
            <p:cNvSpPr>
              <a:spLocks noChangeShapeType="1"/>
            </p:cNvSpPr>
            <p:nvPr/>
          </p:nvSpPr>
          <p:spPr bwMode="auto">
            <a:xfrm>
              <a:off x="1776" y="1392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275" name="Line 7"/>
            <p:cNvSpPr>
              <a:spLocks noChangeShapeType="1"/>
            </p:cNvSpPr>
            <p:nvPr/>
          </p:nvSpPr>
          <p:spPr bwMode="auto">
            <a:xfrm>
              <a:off x="2160" y="1392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276" name="Line 8"/>
            <p:cNvSpPr>
              <a:spLocks noChangeShapeType="1"/>
            </p:cNvSpPr>
            <p:nvPr/>
          </p:nvSpPr>
          <p:spPr bwMode="auto">
            <a:xfrm>
              <a:off x="2544" y="1392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277" name="Line 9"/>
            <p:cNvSpPr>
              <a:spLocks noChangeShapeType="1"/>
            </p:cNvSpPr>
            <p:nvPr/>
          </p:nvSpPr>
          <p:spPr bwMode="auto">
            <a:xfrm>
              <a:off x="2928" y="1392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278" name="Line 10"/>
            <p:cNvSpPr>
              <a:spLocks noChangeShapeType="1"/>
            </p:cNvSpPr>
            <p:nvPr/>
          </p:nvSpPr>
          <p:spPr bwMode="auto">
            <a:xfrm>
              <a:off x="3312" y="1392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279" name="Line 11"/>
            <p:cNvSpPr>
              <a:spLocks noChangeShapeType="1"/>
            </p:cNvSpPr>
            <p:nvPr/>
          </p:nvSpPr>
          <p:spPr bwMode="auto">
            <a:xfrm>
              <a:off x="3696" y="1392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280" name="Text Box 12"/>
            <p:cNvSpPr txBox="1">
              <a:spLocks noChangeArrowheads="1"/>
            </p:cNvSpPr>
            <p:nvPr/>
          </p:nvSpPr>
          <p:spPr bwMode="auto">
            <a:xfrm>
              <a:off x="1104" y="1536"/>
              <a:ext cx="24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9pPr>
            </a:lstStyle>
            <a:p>
              <a:pPr eaLnBrk="1" hangingPunct="1"/>
              <a:r>
                <a:rPr lang="en-US"/>
                <a:t>H</a:t>
              </a:r>
            </a:p>
          </p:txBody>
        </p:sp>
        <p:sp>
          <p:nvSpPr>
            <p:cNvPr id="11281" name="Text Box 13"/>
            <p:cNvSpPr txBox="1">
              <a:spLocks noChangeArrowheads="1"/>
            </p:cNvSpPr>
            <p:nvPr/>
          </p:nvSpPr>
          <p:spPr bwMode="auto">
            <a:xfrm>
              <a:off x="1488" y="1536"/>
              <a:ext cx="21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9pPr>
            </a:lstStyle>
            <a:p>
              <a:pPr eaLnBrk="1" hangingPunct="1"/>
              <a:r>
                <a:rPr lang="en-US" dirty="0"/>
                <a:t>e</a:t>
              </a:r>
            </a:p>
          </p:txBody>
        </p:sp>
        <p:sp>
          <p:nvSpPr>
            <p:cNvPr id="11282" name="Text Box 14"/>
            <p:cNvSpPr txBox="1">
              <a:spLocks noChangeArrowheads="1"/>
            </p:cNvSpPr>
            <p:nvPr/>
          </p:nvSpPr>
          <p:spPr bwMode="auto">
            <a:xfrm>
              <a:off x="1920" y="1536"/>
              <a:ext cx="1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9pPr>
            </a:lstStyle>
            <a:p>
              <a:pPr eaLnBrk="1" hangingPunct="1"/>
              <a:r>
                <a:rPr lang="en-US"/>
                <a:t>l</a:t>
              </a:r>
            </a:p>
          </p:txBody>
        </p:sp>
        <p:sp>
          <p:nvSpPr>
            <p:cNvPr id="11283" name="Text Box 15"/>
            <p:cNvSpPr txBox="1">
              <a:spLocks noChangeArrowheads="1"/>
            </p:cNvSpPr>
            <p:nvPr/>
          </p:nvSpPr>
          <p:spPr bwMode="auto">
            <a:xfrm>
              <a:off x="2256" y="1536"/>
              <a:ext cx="1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9pPr>
            </a:lstStyle>
            <a:p>
              <a:pPr eaLnBrk="1" hangingPunct="1"/>
              <a:r>
                <a:rPr lang="en-US"/>
                <a:t>l</a:t>
              </a:r>
            </a:p>
          </p:txBody>
        </p:sp>
        <p:sp>
          <p:nvSpPr>
            <p:cNvPr id="11284" name="Text Box 16"/>
            <p:cNvSpPr txBox="1">
              <a:spLocks noChangeArrowheads="1"/>
            </p:cNvSpPr>
            <p:nvPr/>
          </p:nvSpPr>
          <p:spPr bwMode="auto">
            <a:xfrm>
              <a:off x="2640" y="1536"/>
              <a:ext cx="2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9pPr>
            </a:lstStyle>
            <a:p>
              <a:pPr eaLnBrk="1" hangingPunct="1"/>
              <a:r>
                <a:rPr lang="en-US"/>
                <a:t>o</a:t>
              </a:r>
            </a:p>
          </p:txBody>
        </p:sp>
        <p:sp>
          <p:nvSpPr>
            <p:cNvPr id="11285" name="Text Box 17"/>
            <p:cNvSpPr txBox="1">
              <a:spLocks noChangeArrowheads="1"/>
            </p:cNvSpPr>
            <p:nvPr/>
          </p:nvSpPr>
          <p:spPr bwMode="auto">
            <a:xfrm>
              <a:off x="3408" y="1536"/>
              <a:ext cx="22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9pPr>
            </a:lstStyle>
            <a:p>
              <a:pPr eaLnBrk="1" hangingPunct="1"/>
              <a:r>
                <a:rPr lang="en-US"/>
                <a:t>B</a:t>
              </a:r>
            </a:p>
          </p:txBody>
        </p:sp>
        <p:sp>
          <p:nvSpPr>
            <p:cNvPr id="11286" name="Line 18"/>
            <p:cNvSpPr>
              <a:spLocks noChangeShapeType="1"/>
            </p:cNvSpPr>
            <p:nvPr/>
          </p:nvSpPr>
          <p:spPr bwMode="auto">
            <a:xfrm>
              <a:off x="4080" y="1392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287" name="Text Box 20"/>
            <p:cNvSpPr txBox="1">
              <a:spLocks noChangeArrowheads="1"/>
            </p:cNvSpPr>
            <p:nvPr/>
          </p:nvSpPr>
          <p:spPr bwMode="auto">
            <a:xfrm>
              <a:off x="3744" y="1536"/>
              <a:ext cx="2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9pPr>
            </a:lstStyle>
            <a:p>
              <a:pPr eaLnBrk="1" hangingPunct="1"/>
              <a:r>
                <a:rPr lang="en-US"/>
                <a:t>o</a:t>
              </a:r>
            </a:p>
          </p:txBody>
        </p:sp>
        <p:sp>
          <p:nvSpPr>
            <p:cNvPr id="11288" name="Text Box 21"/>
            <p:cNvSpPr txBox="1">
              <a:spLocks noChangeArrowheads="1"/>
            </p:cNvSpPr>
            <p:nvPr/>
          </p:nvSpPr>
          <p:spPr bwMode="auto">
            <a:xfrm>
              <a:off x="4176" y="1536"/>
              <a:ext cx="22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9pPr>
            </a:lstStyle>
            <a:p>
              <a:pPr eaLnBrk="1" hangingPunct="1"/>
              <a:r>
                <a:rPr lang="en-US"/>
                <a:t>b</a:t>
              </a:r>
            </a:p>
          </p:txBody>
        </p:sp>
        <p:sp>
          <p:nvSpPr>
            <p:cNvPr id="11289" name="Text Box 22"/>
            <p:cNvSpPr txBox="1">
              <a:spLocks noChangeArrowheads="1"/>
            </p:cNvSpPr>
            <p:nvPr/>
          </p:nvSpPr>
          <p:spPr bwMode="auto">
            <a:xfrm>
              <a:off x="1008" y="1968"/>
              <a:ext cx="345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9pPr>
            </a:lstStyle>
            <a:p>
              <a:pPr eaLnBrk="1" hangingPunct="1"/>
              <a:r>
                <a:rPr lang="en-US" dirty="0"/>
                <a:t>  0    1     2    3     4    5     6     7     8</a:t>
              </a:r>
            </a:p>
          </p:txBody>
        </p:sp>
      </p:grpSp>
      <p:sp>
        <p:nvSpPr>
          <p:cNvPr id="26" name="Text Box 22"/>
          <p:cNvSpPr txBox="1">
            <a:spLocks noChangeArrowheads="1"/>
          </p:cNvSpPr>
          <p:nvPr/>
        </p:nvSpPr>
        <p:spPr bwMode="auto">
          <a:xfrm>
            <a:off x="1371600" y="1905000"/>
            <a:ext cx="5486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2" charset="0"/>
                <a:cs typeface="Times New Roman" pitchFamily="16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2" charset="0"/>
                <a:cs typeface="Times New Roman" pitchFamily="16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2" charset="0"/>
                <a:cs typeface="Times New Roman" pitchFamily="16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2" charset="0"/>
                <a:cs typeface="Times New Roman" pitchFamily="16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2" charset="0"/>
                <a:cs typeface="Times New Roman" pitchFamily="1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2" charset="0"/>
                <a:cs typeface="Times New Roman" pitchFamily="1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2" charset="0"/>
                <a:cs typeface="Times New Roman" pitchFamily="1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2" charset="0"/>
                <a:cs typeface="Times New Roman" pitchFamily="1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2" charset="0"/>
                <a:cs typeface="Times New Roman" pitchFamily="16" charset="0"/>
              </a:defRPr>
            </a:lvl9pPr>
          </a:lstStyle>
          <a:p>
            <a:pPr eaLnBrk="1" hangingPunct="1"/>
            <a:r>
              <a:rPr lang="en-US" dirty="0"/>
              <a:t>  -9   -8    -7   -6   -5   -4    -3    -2   -1</a:t>
            </a:r>
          </a:p>
        </p:txBody>
      </p:sp>
    </p:spTree>
    <p:extLst>
      <p:ext uri="{BB962C8B-B14F-4D97-AF65-F5344CB8AC3E}">
        <p14:creationId xmlns:p14="http://schemas.microsoft.com/office/powerpoint/2010/main" val="735521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33018-C2F6-1246-A48A-C9BE28EB1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6B2D1C-C662-324A-A3A0-C0CB62213C9B}"/>
              </a:ext>
            </a:extLst>
          </p:cNvPr>
          <p:cNvGrpSpPr/>
          <p:nvPr/>
        </p:nvGrpSpPr>
        <p:grpSpPr>
          <a:xfrm>
            <a:off x="524933" y="1805305"/>
            <a:ext cx="4047067" cy="3020695"/>
            <a:chOff x="524933" y="1805305"/>
            <a:chExt cx="4047067" cy="302069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DCFDC8F-F365-7447-A351-7C113A9B9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517" y="2280786"/>
              <a:ext cx="3747277" cy="221584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ED747B9-6AFE-C14A-92ED-8168A885789E}"/>
                </a:ext>
              </a:extLst>
            </p:cNvPr>
            <p:cNvSpPr txBox="1"/>
            <p:nvPr/>
          </p:nvSpPr>
          <p:spPr>
            <a:xfrm>
              <a:off x="1629067" y="1805305"/>
              <a:ext cx="17464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Open a New File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9EAA353-7D60-2C44-B12B-B3B54C24441E}"/>
                </a:ext>
              </a:extLst>
            </p:cNvPr>
            <p:cNvSpPr/>
            <p:nvPr/>
          </p:nvSpPr>
          <p:spPr>
            <a:xfrm>
              <a:off x="524933" y="1805305"/>
              <a:ext cx="4047067" cy="30206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E600BBA-E0D9-2D49-908C-EF721D574D93}"/>
              </a:ext>
            </a:extLst>
          </p:cNvPr>
          <p:cNvGrpSpPr/>
          <p:nvPr/>
        </p:nvGrpSpPr>
        <p:grpSpPr>
          <a:xfrm>
            <a:off x="4646466" y="1805304"/>
            <a:ext cx="4047067" cy="3020695"/>
            <a:chOff x="4646466" y="1805304"/>
            <a:chExt cx="4047067" cy="302069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97F8BDE-A13C-7F4E-8253-C8EFF6F734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702" b="35640"/>
            <a:stretch/>
          </p:blipFill>
          <p:spPr>
            <a:xfrm>
              <a:off x="4731136" y="2289253"/>
              <a:ext cx="3868884" cy="221584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2CC1881-69C6-4A41-BC8D-4063636AB7F4}"/>
                </a:ext>
              </a:extLst>
            </p:cNvPr>
            <p:cNvSpPr txBox="1"/>
            <p:nvPr/>
          </p:nvSpPr>
          <p:spPr>
            <a:xfrm>
              <a:off x="5110056" y="1805305"/>
              <a:ext cx="29417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Continue with an Old Project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CD1CD58-A5D3-D04C-A57B-F3F03940D8A9}"/>
                </a:ext>
              </a:extLst>
            </p:cNvPr>
            <p:cNvSpPr/>
            <p:nvPr/>
          </p:nvSpPr>
          <p:spPr>
            <a:xfrm>
              <a:off x="4646466" y="1805304"/>
              <a:ext cx="4047067" cy="30206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04696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312D0-6812-3040-BDBE-0D30B883B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strings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split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867409-AC5A-7444-BD0A-D4371E58A61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94726" y="4688327"/>
            <a:ext cx="3886200" cy="1565444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26FBE1E-60EE-2B43-A19C-4940B65C38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907374" y="2048991"/>
            <a:ext cx="3805329" cy="1565444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6567B1C-F46D-8F45-9969-F8BC2C4A8569}"/>
              </a:ext>
            </a:extLst>
          </p:cNvPr>
          <p:cNvSpPr txBox="1"/>
          <p:nvPr/>
        </p:nvSpPr>
        <p:spPr>
          <a:xfrm>
            <a:off x="4831171" y="1679659"/>
            <a:ext cx="240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Pulling off the substring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11CEED1-16FE-1448-BFF3-4406F2AC96A7}"/>
              </a:ext>
            </a:extLst>
          </p:cNvPr>
          <p:cNvGrpSpPr/>
          <p:nvPr/>
        </p:nvGrpSpPr>
        <p:grpSpPr>
          <a:xfrm>
            <a:off x="318969" y="1679659"/>
            <a:ext cx="4019107" cy="2214030"/>
            <a:chOff x="318969" y="1679659"/>
            <a:chExt cx="4019107" cy="22140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DA8BF89-165B-994E-97C8-4D6290376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4726" y="2048991"/>
              <a:ext cx="3886200" cy="158442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1147C28-6DCB-0E45-9999-4BFE3C3D5694}"/>
                </a:ext>
              </a:extLst>
            </p:cNvPr>
            <p:cNvSpPr txBox="1"/>
            <p:nvPr/>
          </p:nvSpPr>
          <p:spPr>
            <a:xfrm>
              <a:off x="394725" y="1690689"/>
              <a:ext cx="17154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Splitting on 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"."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2F0487E-E0BF-C74C-BBBB-D7F3FF54C095}"/>
                </a:ext>
              </a:extLst>
            </p:cNvPr>
            <p:cNvSpPr/>
            <p:nvPr/>
          </p:nvSpPr>
          <p:spPr>
            <a:xfrm>
              <a:off x="318969" y="1679659"/>
              <a:ext cx="4019107" cy="22140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6EE241FE-C131-2948-BC13-9030FD6BCC3C}"/>
              </a:ext>
            </a:extLst>
          </p:cNvPr>
          <p:cNvSpPr/>
          <p:nvPr/>
        </p:nvSpPr>
        <p:spPr>
          <a:xfrm>
            <a:off x="4849778" y="1679659"/>
            <a:ext cx="4019107" cy="22140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9A1D0C-3E05-384E-9A6C-97FD31B62FC4}"/>
              </a:ext>
            </a:extLst>
          </p:cNvPr>
          <p:cNvGrpSpPr/>
          <p:nvPr/>
        </p:nvGrpSpPr>
        <p:grpSpPr>
          <a:xfrm>
            <a:off x="318968" y="4255197"/>
            <a:ext cx="4019107" cy="2259069"/>
            <a:chOff x="318968" y="4318995"/>
            <a:chExt cx="4019107" cy="225906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FC39F54-B9A9-4E4F-B6C6-62727E4C45CC}"/>
                </a:ext>
              </a:extLst>
            </p:cNvPr>
            <p:cNvSpPr txBox="1"/>
            <p:nvPr/>
          </p:nvSpPr>
          <p:spPr>
            <a:xfrm>
              <a:off x="394726" y="4318995"/>
              <a:ext cx="25297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Splitting on 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" " </a:t>
              </a:r>
              <a:r>
                <a:rPr lang="en-US" dirty="0">
                  <a:cs typeface="Courier New" panose="02070309020205020404" pitchFamily="49" charset="0"/>
                </a:rPr>
                <a:t>(space)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70A9DB4-77AB-EC48-97E6-F3C80C3D76A2}"/>
                </a:ext>
              </a:extLst>
            </p:cNvPr>
            <p:cNvSpPr/>
            <p:nvPr/>
          </p:nvSpPr>
          <p:spPr>
            <a:xfrm>
              <a:off x="318968" y="4364034"/>
              <a:ext cx="4019107" cy="22140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25D3D6B-46BA-234F-8A82-B3AD78DF571F}"/>
              </a:ext>
            </a:extLst>
          </p:cNvPr>
          <p:cNvGrpSpPr/>
          <p:nvPr/>
        </p:nvGrpSpPr>
        <p:grpSpPr>
          <a:xfrm>
            <a:off x="4820543" y="4308366"/>
            <a:ext cx="4037714" cy="2259069"/>
            <a:chOff x="4629149" y="3893689"/>
            <a:chExt cx="4037714" cy="225906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C971E8C-7130-CF42-B7AC-DEA0AEAF8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27123" y="4263021"/>
              <a:ext cx="3805329" cy="159578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8F92EAD-DC8D-B942-AEC3-01B99934BB0C}"/>
                </a:ext>
              </a:extLst>
            </p:cNvPr>
            <p:cNvSpPr txBox="1"/>
            <p:nvPr/>
          </p:nvSpPr>
          <p:spPr>
            <a:xfrm>
              <a:off x="4629149" y="3893689"/>
              <a:ext cx="2825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Pulling off the first substring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3FFBCF6-BBCF-C04D-8756-B850298189EF}"/>
                </a:ext>
              </a:extLst>
            </p:cNvPr>
            <p:cNvSpPr/>
            <p:nvPr/>
          </p:nvSpPr>
          <p:spPr>
            <a:xfrm>
              <a:off x="4647756" y="3938728"/>
              <a:ext cx="4019107" cy="22140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615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F3BED-4D7C-574F-BC96-3711AFC4B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Malone wants dinner!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Exercise 7 – Extract the category titles with split</a:t>
            </a:r>
            <a:endParaRPr lang="en-US" sz="32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1A9B37-83DD-4E45-8171-A1174213F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Tasks: </a:t>
            </a:r>
            <a:r>
              <a:rPr lang="en-US" dirty="0"/>
              <a:t>Use split and indexing to extract the titles.</a:t>
            </a:r>
          </a:p>
          <a:p>
            <a:pPr marL="0" indent="0">
              <a:buNone/>
            </a:pPr>
            <a:r>
              <a:rPr lang="en-US" b="1" dirty="0"/>
              <a:t>Hints: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titles are after the |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should make a new column called </a:t>
            </a:r>
            <a:r>
              <a:rPr lang="en-US" i="1" dirty="0"/>
              <a:t>title</a:t>
            </a:r>
            <a:endParaRPr lang="en-US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BDC329A1-9198-BA44-9A70-900544978A81}"/>
              </a:ext>
            </a:extLst>
          </p:cNvPr>
          <p:cNvSpPr/>
          <p:nvPr/>
        </p:nvSpPr>
        <p:spPr>
          <a:xfrm>
            <a:off x="6383763" y="4125973"/>
            <a:ext cx="601133" cy="3606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0071D5-229D-D249-B25C-5253E00AD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836" y="3864371"/>
            <a:ext cx="1757504" cy="8838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FC54F1-F392-3C40-9F73-E26EE45B3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006" y="3792253"/>
            <a:ext cx="1766462" cy="10280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1D82F5-D82E-6944-9390-754B1DE8F8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2451"/>
          <a:stretch/>
        </p:blipFill>
        <p:spPr>
          <a:xfrm>
            <a:off x="7281858" y="5429818"/>
            <a:ext cx="1212758" cy="1263612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AF483F87-8517-9F4E-AC6D-FCB0EB144867}"/>
              </a:ext>
            </a:extLst>
          </p:cNvPr>
          <p:cNvSpPr/>
          <p:nvPr/>
        </p:nvSpPr>
        <p:spPr>
          <a:xfrm>
            <a:off x="7641683" y="4816119"/>
            <a:ext cx="330501" cy="5249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710C418-10D5-3845-B8D7-DE59E968FD15}"/>
              </a:ext>
            </a:extLst>
          </p:cNvPr>
          <p:cNvGrpSpPr/>
          <p:nvPr/>
        </p:nvGrpSpPr>
        <p:grpSpPr>
          <a:xfrm>
            <a:off x="203200" y="5198533"/>
            <a:ext cx="2489200" cy="1477432"/>
            <a:chOff x="956733" y="4834467"/>
            <a:chExt cx="2489200" cy="147743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8C5F6AD-1A21-1444-B598-CD975B489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6733" y="5105399"/>
              <a:ext cx="1473200" cy="1206500"/>
            </a:xfrm>
            <a:prstGeom prst="rect">
              <a:avLst/>
            </a:prstGeom>
          </p:spPr>
        </p:pic>
        <p:sp>
          <p:nvSpPr>
            <p:cNvPr id="16" name="Oval Callout 15">
              <a:extLst>
                <a:ext uri="{FF2B5EF4-FFF2-40B4-BE49-F238E27FC236}">
                  <a16:creationId xmlns:a16="http://schemas.microsoft.com/office/drawing/2014/main" id="{0054824A-3EDC-EA43-A4E3-3E74717C4791}"/>
                </a:ext>
              </a:extLst>
            </p:cNvPr>
            <p:cNvSpPr/>
            <p:nvPr/>
          </p:nvSpPr>
          <p:spPr>
            <a:xfrm>
              <a:off x="1820333" y="4834467"/>
              <a:ext cx="1625600" cy="389466"/>
            </a:xfrm>
            <a:prstGeom prst="wedgeEllipseCallout">
              <a:avLst>
                <a:gd name="adj1" fmla="val -56250"/>
                <a:gd name="adj2" fmla="val 1407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Let’s Eat!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4792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F3BED-4D7C-574F-BC96-3711AFC4B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Malone wants dinner!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Exercise 8 – Split the titles into separate columns</a:t>
            </a:r>
            <a:endParaRPr lang="en-US" sz="32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1A9B37-83DD-4E45-8171-A1174213F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Tasks: </a:t>
            </a:r>
            <a:r>
              <a:rPr lang="en-US" dirty="0"/>
              <a:t>Split the titles into multiple columns</a:t>
            </a:r>
            <a:endParaRPr lang="en-US" b="1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5F66F155-DFA1-3043-8A3E-841E174D06F7}"/>
              </a:ext>
            </a:extLst>
          </p:cNvPr>
          <p:cNvSpPr/>
          <p:nvPr/>
        </p:nvSpPr>
        <p:spPr>
          <a:xfrm>
            <a:off x="4213505" y="3248670"/>
            <a:ext cx="601133" cy="3606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0DF333-CF25-2441-9D30-46E2C361EE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40"/>
          <a:stretch/>
        </p:blipFill>
        <p:spPr>
          <a:xfrm>
            <a:off x="1314450" y="2932941"/>
            <a:ext cx="2004483" cy="9921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E2530D-53EE-074A-9676-61B692C5A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267" y="2818351"/>
            <a:ext cx="2355072" cy="12212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3A604B-9972-104A-B0B0-58EA81C4A0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5420" y="4790546"/>
            <a:ext cx="1984765" cy="13864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766BBE7-C552-BC47-82CD-AB91B17890C1}"/>
              </a:ext>
            </a:extLst>
          </p:cNvPr>
          <p:cNvSpPr txBox="1"/>
          <p:nvPr/>
        </p:nvSpPr>
        <p:spPr>
          <a:xfrm>
            <a:off x="6026047" y="2449019"/>
            <a:ext cx="1343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defaults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A3B04E74-95E6-B142-8641-E22FBF9D091D}"/>
              </a:ext>
            </a:extLst>
          </p:cNvPr>
          <p:cNvSpPr/>
          <p:nvPr/>
        </p:nvSpPr>
        <p:spPr>
          <a:xfrm>
            <a:off x="6532550" y="4146512"/>
            <a:ext cx="330501" cy="5249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7C07E2-3DC3-A145-92C2-025474DB9BB5}"/>
              </a:ext>
            </a:extLst>
          </p:cNvPr>
          <p:cNvGrpSpPr/>
          <p:nvPr/>
        </p:nvGrpSpPr>
        <p:grpSpPr>
          <a:xfrm>
            <a:off x="203200" y="5198533"/>
            <a:ext cx="2489200" cy="1477432"/>
            <a:chOff x="956733" y="4834467"/>
            <a:chExt cx="2489200" cy="147743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DCC823-312D-4547-B54C-072F6D09A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6733" y="5105399"/>
              <a:ext cx="1473200" cy="1206500"/>
            </a:xfrm>
            <a:prstGeom prst="rect">
              <a:avLst/>
            </a:prstGeom>
          </p:spPr>
        </p:pic>
        <p:sp>
          <p:nvSpPr>
            <p:cNvPr id="19" name="Oval Callout 18">
              <a:extLst>
                <a:ext uri="{FF2B5EF4-FFF2-40B4-BE49-F238E27FC236}">
                  <a16:creationId xmlns:a16="http://schemas.microsoft.com/office/drawing/2014/main" id="{DA7C2781-06D5-6848-AFA5-A9F32B4A9D39}"/>
                </a:ext>
              </a:extLst>
            </p:cNvPr>
            <p:cNvSpPr/>
            <p:nvPr/>
          </p:nvSpPr>
          <p:spPr>
            <a:xfrm>
              <a:off x="1820333" y="4834467"/>
              <a:ext cx="1625600" cy="389466"/>
            </a:xfrm>
            <a:prstGeom prst="wedgeEllipseCallout">
              <a:avLst>
                <a:gd name="adj1" fmla="val -56250"/>
                <a:gd name="adj2" fmla="val 1407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Let’s Eat!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94632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F3BED-4D7C-574F-BC96-3711AFC4B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Malone wants dinner!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Exercise 9 – Transpose the titles</a:t>
            </a:r>
            <a:endParaRPr lang="en-US" sz="32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1A9B37-83DD-4E45-8171-A1174213F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Tasks: </a:t>
            </a:r>
            <a:r>
              <a:rPr lang="en-US" dirty="0"/>
              <a:t>Stack the titles into one column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833E65-9D17-0644-BF16-35737BC61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34" y="2514600"/>
            <a:ext cx="2737558" cy="11853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5FC2DE-093E-1B46-BA94-2953DFAA39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587"/>
          <a:stretch/>
        </p:blipFill>
        <p:spPr>
          <a:xfrm>
            <a:off x="4572000" y="2227527"/>
            <a:ext cx="4552950" cy="19186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21EC6EF-E516-284D-941F-CEC386534B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8099" y="4848069"/>
            <a:ext cx="3460750" cy="1865732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995D04F8-3985-1A47-ADD5-BAC7BC07BB5E}"/>
              </a:ext>
            </a:extLst>
          </p:cNvPr>
          <p:cNvSpPr/>
          <p:nvPr/>
        </p:nvSpPr>
        <p:spPr>
          <a:xfrm>
            <a:off x="3612371" y="3027385"/>
            <a:ext cx="601133" cy="3606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030D472B-F0DC-FB4E-BB40-03240BB598C3}"/>
              </a:ext>
            </a:extLst>
          </p:cNvPr>
          <p:cNvSpPr/>
          <p:nvPr/>
        </p:nvSpPr>
        <p:spPr>
          <a:xfrm>
            <a:off x="6683224" y="4199953"/>
            <a:ext cx="330501" cy="5249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6CBD8B8-0353-2C4E-9160-AE49D3148A8B}"/>
              </a:ext>
            </a:extLst>
          </p:cNvPr>
          <p:cNvGrpSpPr/>
          <p:nvPr/>
        </p:nvGrpSpPr>
        <p:grpSpPr>
          <a:xfrm>
            <a:off x="203200" y="5198533"/>
            <a:ext cx="2489200" cy="1477432"/>
            <a:chOff x="956733" y="4834467"/>
            <a:chExt cx="2489200" cy="147743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DD0E0B-7BA1-544E-9010-5E771059D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6733" y="5105399"/>
              <a:ext cx="1473200" cy="1206500"/>
            </a:xfrm>
            <a:prstGeom prst="rect">
              <a:avLst/>
            </a:prstGeom>
          </p:spPr>
        </p:pic>
        <p:sp>
          <p:nvSpPr>
            <p:cNvPr id="21" name="Oval Callout 20">
              <a:extLst>
                <a:ext uri="{FF2B5EF4-FFF2-40B4-BE49-F238E27FC236}">
                  <a16:creationId xmlns:a16="http://schemas.microsoft.com/office/drawing/2014/main" id="{AE22C59B-5A4C-7241-B8CA-27B089237AA2}"/>
                </a:ext>
              </a:extLst>
            </p:cNvPr>
            <p:cNvSpPr/>
            <p:nvPr/>
          </p:nvSpPr>
          <p:spPr>
            <a:xfrm>
              <a:off x="1820333" y="4834467"/>
              <a:ext cx="1625600" cy="389466"/>
            </a:xfrm>
            <a:prstGeom prst="wedgeEllipseCallout">
              <a:avLst>
                <a:gd name="adj1" fmla="val -56250"/>
                <a:gd name="adj2" fmla="val 1407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Let’s Eat!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62522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F3BED-4D7C-574F-BC96-3711AFC4B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Malone wants dinner!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Exercise 10 – Find a place to eat</a:t>
            </a:r>
            <a:endParaRPr lang="en-US" sz="32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1A9B37-83DD-4E45-8171-A1174213F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Tasks: </a:t>
            </a:r>
            <a:r>
              <a:rPr lang="en-US" dirty="0"/>
              <a:t>Cluster and edit the new titles column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FABB86B-FEC2-1E49-A244-C3C0383E3B64}"/>
              </a:ext>
            </a:extLst>
          </p:cNvPr>
          <p:cNvGrpSpPr/>
          <p:nvPr/>
        </p:nvGrpSpPr>
        <p:grpSpPr>
          <a:xfrm>
            <a:off x="203200" y="5198533"/>
            <a:ext cx="2489200" cy="1477432"/>
            <a:chOff x="956733" y="4834467"/>
            <a:chExt cx="2489200" cy="14774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509F51B-15A6-264D-AB0B-46F7399C4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6733" y="5105399"/>
              <a:ext cx="1473200" cy="1206500"/>
            </a:xfrm>
            <a:prstGeom prst="rect">
              <a:avLst/>
            </a:prstGeom>
          </p:spPr>
        </p:pic>
        <p:sp>
          <p:nvSpPr>
            <p:cNvPr id="6" name="Oval Callout 5">
              <a:extLst>
                <a:ext uri="{FF2B5EF4-FFF2-40B4-BE49-F238E27FC236}">
                  <a16:creationId xmlns:a16="http://schemas.microsoft.com/office/drawing/2014/main" id="{C00F2DC7-C4B4-2445-AF35-584BA3F10C12}"/>
                </a:ext>
              </a:extLst>
            </p:cNvPr>
            <p:cNvSpPr/>
            <p:nvPr/>
          </p:nvSpPr>
          <p:spPr>
            <a:xfrm>
              <a:off x="1820333" y="4834467"/>
              <a:ext cx="1625600" cy="389466"/>
            </a:xfrm>
            <a:prstGeom prst="wedgeEllipseCallout">
              <a:avLst>
                <a:gd name="adj1" fmla="val -56250"/>
                <a:gd name="adj2" fmla="val 1407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Let’s Eat!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E1F6550-90B2-E949-BCF2-F5914E314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9577" y="2454217"/>
            <a:ext cx="4638907" cy="29390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F5F511-DEDA-204F-B657-EB1CA4A51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9287" y="3142691"/>
            <a:ext cx="1695045" cy="1562100"/>
          </a:xfrm>
          <a:prstGeom prst="rect">
            <a:avLst/>
          </a:prstGeom>
        </p:spPr>
      </p:pic>
      <p:sp>
        <p:nvSpPr>
          <p:cNvPr id="19" name="Right Arrow 18">
            <a:extLst>
              <a:ext uri="{FF2B5EF4-FFF2-40B4-BE49-F238E27FC236}">
                <a16:creationId xmlns:a16="http://schemas.microsoft.com/office/drawing/2014/main" id="{DB514F75-FE86-B141-BAA7-049842B86FD7}"/>
              </a:ext>
            </a:extLst>
          </p:cNvPr>
          <p:cNvSpPr/>
          <p:nvPr/>
        </p:nvSpPr>
        <p:spPr>
          <a:xfrm>
            <a:off x="3231897" y="3820965"/>
            <a:ext cx="601133" cy="3606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674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F3BED-4D7C-574F-BC96-3711AFC4B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Malone wants dinner!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Exercise 11 – Find a place to eat</a:t>
            </a:r>
            <a:endParaRPr lang="en-US" sz="32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1A9B37-83DD-4E45-8171-A1174213F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Tasks: </a:t>
            </a:r>
            <a:r>
              <a:rPr lang="en-US" dirty="0"/>
              <a:t>Use filters/facets to narrow your options and pick a place to eat!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FABB86B-FEC2-1E49-A244-C3C0383E3B64}"/>
              </a:ext>
            </a:extLst>
          </p:cNvPr>
          <p:cNvGrpSpPr/>
          <p:nvPr/>
        </p:nvGrpSpPr>
        <p:grpSpPr>
          <a:xfrm>
            <a:off x="203200" y="5198533"/>
            <a:ext cx="2489200" cy="1477432"/>
            <a:chOff x="956733" y="4834467"/>
            <a:chExt cx="2489200" cy="14774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509F51B-15A6-264D-AB0B-46F7399C4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6733" y="5105399"/>
              <a:ext cx="1473200" cy="1206500"/>
            </a:xfrm>
            <a:prstGeom prst="rect">
              <a:avLst/>
            </a:prstGeom>
          </p:spPr>
        </p:pic>
        <p:sp>
          <p:nvSpPr>
            <p:cNvPr id="6" name="Oval Callout 5">
              <a:extLst>
                <a:ext uri="{FF2B5EF4-FFF2-40B4-BE49-F238E27FC236}">
                  <a16:creationId xmlns:a16="http://schemas.microsoft.com/office/drawing/2014/main" id="{C00F2DC7-C4B4-2445-AF35-584BA3F10C12}"/>
                </a:ext>
              </a:extLst>
            </p:cNvPr>
            <p:cNvSpPr/>
            <p:nvPr/>
          </p:nvSpPr>
          <p:spPr>
            <a:xfrm>
              <a:off x="1820333" y="4834467"/>
              <a:ext cx="1625600" cy="389466"/>
            </a:xfrm>
            <a:prstGeom prst="wedgeEllipseCallout">
              <a:avLst>
                <a:gd name="adj1" fmla="val -56250"/>
                <a:gd name="adj2" fmla="val 1407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Let’s Eat!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3931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Malone wants dinner!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Exercise 1 – Start a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Start OpenRefine and …</a:t>
            </a:r>
          </a:p>
          <a:p>
            <a:r>
              <a:rPr lang="en-US" i="1" dirty="0"/>
              <a:t>Create Project </a:t>
            </a:r>
            <a:r>
              <a:rPr lang="en-US" i="1" dirty="0">
                <a:sym typeface="Wingdings" pitchFamily="2" charset="2"/>
              </a:rPr>
              <a:t></a:t>
            </a:r>
            <a:r>
              <a:rPr lang="en-US" dirty="0"/>
              <a:t> </a:t>
            </a:r>
            <a:r>
              <a:rPr lang="en-US" i="1" dirty="0"/>
              <a:t>Get Data from this Computer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i="1" dirty="0"/>
              <a:t>Choose Files</a:t>
            </a:r>
            <a:endParaRPr lang="en-US" dirty="0"/>
          </a:p>
          <a:p>
            <a:r>
              <a:rPr lang="en-US" dirty="0"/>
              <a:t>Locate the file </a:t>
            </a:r>
            <a:r>
              <a:rPr lang="en-US" i="1" dirty="0"/>
              <a:t>StateCollegePA_YelpRestaurants.csv</a:t>
            </a:r>
          </a:p>
          <a:p>
            <a:pPr lvl="1"/>
            <a:r>
              <a:rPr lang="en-US" dirty="0"/>
              <a:t>Find if </a:t>
            </a:r>
            <a:r>
              <a:rPr lang="en-US" dirty="0">
                <a:hlinkClick r:id="rId2"/>
              </a:rPr>
              <a:t>here</a:t>
            </a:r>
            <a:r>
              <a:rPr lang="en-US" dirty="0"/>
              <a:t> </a:t>
            </a:r>
          </a:p>
          <a:p>
            <a:r>
              <a:rPr lang="en-US" dirty="0"/>
              <a:t>Click </a:t>
            </a:r>
            <a:r>
              <a:rPr lang="en-US" i="1" dirty="0"/>
              <a:t>Next</a:t>
            </a:r>
            <a:br>
              <a:rPr lang="en-US" dirty="0"/>
            </a:b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4D3C8E6-D0FC-1A4F-9898-ED8991E474FF}"/>
              </a:ext>
            </a:extLst>
          </p:cNvPr>
          <p:cNvGrpSpPr/>
          <p:nvPr/>
        </p:nvGrpSpPr>
        <p:grpSpPr>
          <a:xfrm>
            <a:off x="152400" y="5266266"/>
            <a:ext cx="2489200" cy="1477432"/>
            <a:chOff x="956733" y="4834467"/>
            <a:chExt cx="2489200" cy="14774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F16736-6609-2845-92E3-1802085DF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6733" y="5105399"/>
              <a:ext cx="1473200" cy="1206500"/>
            </a:xfrm>
            <a:prstGeom prst="rect">
              <a:avLst/>
            </a:prstGeom>
          </p:spPr>
        </p:pic>
        <p:sp>
          <p:nvSpPr>
            <p:cNvPr id="6" name="Oval Callout 5">
              <a:extLst>
                <a:ext uri="{FF2B5EF4-FFF2-40B4-BE49-F238E27FC236}">
                  <a16:creationId xmlns:a16="http://schemas.microsoft.com/office/drawing/2014/main" id="{4ED2BF61-604E-8648-A525-9E4832F14B81}"/>
                </a:ext>
              </a:extLst>
            </p:cNvPr>
            <p:cNvSpPr/>
            <p:nvPr/>
          </p:nvSpPr>
          <p:spPr>
            <a:xfrm>
              <a:off x="1820333" y="4834467"/>
              <a:ext cx="1625600" cy="389466"/>
            </a:xfrm>
            <a:prstGeom prst="wedgeEllipseCallout">
              <a:avLst>
                <a:gd name="adj1" fmla="val -56250"/>
                <a:gd name="adj2" fmla="val 1407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Let’s Eat!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4091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Layout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E565754-2CFF-984E-B78C-C68F70647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481762"/>
            <a:ext cx="7886700" cy="3039063"/>
          </a:xfrm>
        </p:spPr>
      </p:pic>
    </p:spTree>
    <p:extLst>
      <p:ext uri="{BB962C8B-B14F-4D97-AF65-F5344CB8AC3E}">
        <p14:creationId xmlns:p14="http://schemas.microsoft.com/office/powerpoint/2010/main" val="1772443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 and Facets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204044"/>
            <a:ext cx="3886200" cy="3594499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63594" b="35586"/>
          <a:stretch/>
        </p:blipFill>
        <p:spPr>
          <a:xfrm>
            <a:off x="5186711" y="2204044"/>
            <a:ext cx="3533542" cy="43783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41994" y="6188787"/>
            <a:ext cx="63569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Image Source: https://</a:t>
            </a:r>
            <a:r>
              <a:rPr lang="en-US" sz="1000" dirty="0" err="1"/>
              <a:t>www.nngroup.com</a:t>
            </a:r>
            <a:r>
              <a:rPr lang="en-US" sz="1000" dirty="0"/>
              <a:t>/articles/filters-vs-facets/</a:t>
            </a:r>
          </a:p>
        </p:txBody>
      </p:sp>
    </p:spTree>
    <p:extLst>
      <p:ext uri="{BB962C8B-B14F-4D97-AF65-F5344CB8AC3E}">
        <p14:creationId xmlns:p14="http://schemas.microsoft.com/office/powerpoint/2010/main" val="1140708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 and Facets on </a:t>
            </a:r>
            <a:r>
              <a:rPr lang="en-US" dirty="0" err="1">
                <a:hlinkClick r:id="rId2"/>
              </a:rPr>
              <a:t>newegg.com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Filters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718" y="2505075"/>
            <a:ext cx="1357776" cy="3684588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Faceted Search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014" y="2505075"/>
            <a:ext cx="3492059" cy="3684588"/>
          </a:xfrm>
        </p:spPr>
      </p:pic>
    </p:spTree>
    <p:extLst>
      <p:ext uri="{BB962C8B-B14F-4D97-AF65-F5344CB8AC3E}">
        <p14:creationId xmlns:p14="http://schemas.microsoft.com/office/powerpoint/2010/main" val="1293931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text filter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2106A16-DF2A-BB47-B089-E22ECC698F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17222" y="3133562"/>
            <a:ext cx="1698870" cy="839076"/>
          </a:xfrm>
        </p:spPr>
      </p:pic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91F66ED4-7C49-1348-B67E-9B01F211DC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29150" y="3133562"/>
            <a:ext cx="3886200" cy="1735464"/>
          </a:xfrm>
        </p:spPr>
      </p:pic>
      <p:grpSp>
        <p:nvGrpSpPr>
          <p:cNvPr id="14" name="Group 13"/>
          <p:cNvGrpSpPr/>
          <p:nvPr/>
        </p:nvGrpSpPr>
        <p:grpSpPr>
          <a:xfrm>
            <a:off x="5081970" y="1453833"/>
            <a:ext cx="2870665" cy="2365837"/>
            <a:chOff x="4160136" y="1534613"/>
            <a:chExt cx="2870665" cy="2365837"/>
          </a:xfrm>
        </p:grpSpPr>
        <p:sp>
          <p:nvSpPr>
            <p:cNvPr id="9" name="TextBox 8"/>
            <p:cNvSpPr txBox="1"/>
            <p:nvPr/>
          </p:nvSpPr>
          <p:spPr>
            <a:xfrm>
              <a:off x="4436565" y="1534613"/>
              <a:ext cx="2594236" cy="923330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Show only rows with</a:t>
              </a:r>
            </a:p>
            <a:p>
              <a:r>
                <a:rPr lang="en-US" dirty="0"/>
                <a:t>“State College” as </a:t>
              </a:r>
              <a:r>
                <a:rPr lang="en-US" i="1" dirty="0"/>
                <a:t>part</a:t>
              </a:r>
              <a:r>
                <a:rPr lang="en-US" dirty="0"/>
                <a:t> of </a:t>
              </a:r>
            </a:p>
            <a:p>
              <a:r>
                <a:rPr lang="en-US" dirty="0"/>
                <a:t>entry</a:t>
              </a:r>
            </a:p>
          </p:txBody>
        </p:sp>
        <p:cxnSp>
          <p:nvCxnSpPr>
            <p:cNvPr id="11" name="Straight Arrow Connector 10"/>
            <p:cNvCxnSpPr>
              <a:cxnSpLocks/>
              <a:stCxn id="9" idx="2"/>
            </p:cNvCxnSpPr>
            <p:nvPr/>
          </p:nvCxnSpPr>
          <p:spPr>
            <a:xfrm flipH="1">
              <a:off x="4160136" y="2457943"/>
              <a:ext cx="1573547" cy="1442507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/>
              <a:stCxn id="9" idx="2"/>
            </p:cNvCxnSpPr>
            <p:nvPr/>
          </p:nvCxnSpPr>
          <p:spPr>
            <a:xfrm>
              <a:off x="5733683" y="2457943"/>
              <a:ext cx="1297118" cy="1442507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4572000" y="3351623"/>
            <a:ext cx="2007745" cy="2448891"/>
            <a:chOff x="3786304" y="3104274"/>
            <a:chExt cx="2007745" cy="2448891"/>
          </a:xfrm>
        </p:grpSpPr>
        <p:sp>
          <p:nvSpPr>
            <p:cNvPr id="15" name="TextBox 14"/>
            <p:cNvSpPr txBox="1"/>
            <p:nvPr/>
          </p:nvSpPr>
          <p:spPr>
            <a:xfrm>
              <a:off x="3786304" y="4906834"/>
              <a:ext cx="1571392" cy="646331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Number of </a:t>
              </a:r>
            </a:p>
            <a:p>
              <a:r>
                <a:rPr lang="en-US" dirty="0"/>
                <a:t>Matching rows</a:t>
              </a:r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572000" y="3104274"/>
              <a:ext cx="1222049" cy="180256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ight Arrow 26">
            <a:extLst>
              <a:ext uri="{FF2B5EF4-FFF2-40B4-BE49-F238E27FC236}">
                <a16:creationId xmlns:a16="http://schemas.microsoft.com/office/drawing/2014/main" id="{22DD5038-5AE1-1445-B9F9-7C5837AD7806}"/>
              </a:ext>
            </a:extLst>
          </p:cNvPr>
          <p:cNvSpPr/>
          <p:nvPr/>
        </p:nvSpPr>
        <p:spPr>
          <a:xfrm>
            <a:off x="3422091" y="3426100"/>
            <a:ext cx="541367" cy="25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75924-CDB0-3D4F-A531-7D8E5AB89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Data with Text Facets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1AE1CC-67C7-FE46-8929-87E141F1F1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22"/>
          <a:stretch/>
        </p:blipFill>
        <p:spPr>
          <a:xfrm>
            <a:off x="2680472" y="1750475"/>
            <a:ext cx="3363641" cy="8332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F0CC19-09E0-BB45-98AA-FFE36425C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5813" y="3476857"/>
            <a:ext cx="2812962" cy="3381143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DBAFBF3A-4F2C-8E4A-88C3-27924AF26D45}"/>
              </a:ext>
            </a:extLst>
          </p:cNvPr>
          <p:cNvSpPr/>
          <p:nvPr/>
        </p:nvSpPr>
        <p:spPr>
          <a:xfrm>
            <a:off x="4128117" y="2676816"/>
            <a:ext cx="468352" cy="7241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7AE9D7F-43E2-2141-906C-299322A64203}"/>
              </a:ext>
            </a:extLst>
          </p:cNvPr>
          <p:cNvGrpSpPr/>
          <p:nvPr/>
        </p:nvGrpSpPr>
        <p:grpSpPr>
          <a:xfrm>
            <a:off x="220134" y="4614333"/>
            <a:ext cx="4080933" cy="1490134"/>
            <a:chOff x="220134" y="4614333"/>
            <a:chExt cx="4080933" cy="149013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1FED2F1-4817-9741-859B-2A4765DEA6F8}"/>
                </a:ext>
              </a:extLst>
            </p:cNvPr>
            <p:cNvSpPr/>
            <p:nvPr/>
          </p:nvSpPr>
          <p:spPr>
            <a:xfrm>
              <a:off x="2955813" y="4614333"/>
              <a:ext cx="1345254" cy="1490134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BC9EF2-47DA-6743-9DB1-CD7F13E34C83}"/>
                </a:ext>
              </a:extLst>
            </p:cNvPr>
            <p:cNvSpPr txBox="1"/>
            <p:nvPr/>
          </p:nvSpPr>
          <p:spPr>
            <a:xfrm>
              <a:off x="220134" y="5174734"/>
              <a:ext cx="2146613" cy="369332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All unique categories</a:t>
              </a:r>
            </a:p>
          </p:txBody>
        </p: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B2CD2CF6-7AD8-2F41-8289-5A9A9F8609FB}"/>
                </a:ext>
              </a:extLst>
            </p:cNvPr>
            <p:cNvCxnSpPr>
              <a:stCxn id="15" idx="3"/>
              <a:endCxn id="12" idx="1"/>
            </p:cNvCxnSpPr>
            <p:nvPr/>
          </p:nvCxnSpPr>
          <p:spPr>
            <a:xfrm flipV="1">
              <a:off x="2366747" y="5167429"/>
              <a:ext cx="589066" cy="191971"/>
            </a:xfrm>
            <a:prstGeom prst="curvedConnector3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78D9BDB-60FB-6649-878A-71F7FCD01668}"/>
              </a:ext>
            </a:extLst>
          </p:cNvPr>
          <p:cNvGrpSpPr/>
          <p:nvPr/>
        </p:nvGrpSpPr>
        <p:grpSpPr>
          <a:xfrm>
            <a:off x="3793067" y="5544065"/>
            <a:ext cx="4262593" cy="828134"/>
            <a:chOff x="3793067" y="5544065"/>
            <a:chExt cx="4262593" cy="82813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CDF09E9-9D5C-A040-A9E0-7B3BD7BD3C22}"/>
                </a:ext>
              </a:extLst>
            </p:cNvPr>
            <p:cNvSpPr/>
            <p:nvPr/>
          </p:nvSpPr>
          <p:spPr>
            <a:xfrm>
              <a:off x="3793067" y="5544065"/>
              <a:ext cx="211666" cy="179402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FC3A5AF-7A88-1D4A-B086-E6D0326C8275}"/>
                </a:ext>
              </a:extLst>
            </p:cNvPr>
            <p:cNvSpPr txBox="1"/>
            <p:nvPr/>
          </p:nvSpPr>
          <p:spPr>
            <a:xfrm>
              <a:off x="6350000" y="6002867"/>
              <a:ext cx="1705660" cy="369332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Number of rows</a:t>
              </a:r>
            </a:p>
          </p:txBody>
        </p:sp>
        <p:cxnSp>
          <p:nvCxnSpPr>
            <p:cNvPr id="22" name="Curved Connector 21">
              <a:extLst>
                <a:ext uri="{FF2B5EF4-FFF2-40B4-BE49-F238E27FC236}">
                  <a16:creationId xmlns:a16="http://schemas.microsoft.com/office/drawing/2014/main" id="{3A23F6E3-DFE4-944F-848C-D7C081377F01}"/>
                </a:ext>
              </a:extLst>
            </p:cNvPr>
            <p:cNvCxnSpPr>
              <a:cxnSpLocks/>
              <a:stCxn id="20" idx="1"/>
              <a:endCxn id="19" idx="3"/>
            </p:cNvCxnSpPr>
            <p:nvPr/>
          </p:nvCxnSpPr>
          <p:spPr>
            <a:xfrm rot="10800000">
              <a:off x="4004734" y="5633767"/>
              <a:ext cx="2345267" cy="553767"/>
            </a:xfrm>
            <a:prstGeom prst="curvedConnector3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5D5E43A-301D-3342-AE73-53CE493705FF}"/>
              </a:ext>
            </a:extLst>
          </p:cNvPr>
          <p:cNvGrpSpPr/>
          <p:nvPr/>
        </p:nvGrpSpPr>
        <p:grpSpPr>
          <a:xfrm>
            <a:off x="86239" y="4089680"/>
            <a:ext cx="3512095" cy="897187"/>
            <a:chOff x="838824" y="4089680"/>
            <a:chExt cx="3512095" cy="89718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0611A14-5851-5F43-88F3-4457926197D5}"/>
                </a:ext>
              </a:extLst>
            </p:cNvPr>
            <p:cNvSpPr/>
            <p:nvPr/>
          </p:nvSpPr>
          <p:spPr>
            <a:xfrm>
              <a:off x="3730039" y="4646597"/>
              <a:ext cx="620880" cy="34027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C91828C-04C1-F14D-A8E0-4073616607F9}"/>
                </a:ext>
              </a:extLst>
            </p:cNvPr>
            <p:cNvSpPr txBox="1"/>
            <p:nvPr/>
          </p:nvSpPr>
          <p:spPr>
            <a:xfrm>
              <a:off x="838824" y="4089680"/>
              <a:ext cx="2417713" cy="369332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Click to facet on label(s)</a:t>
              </a:r>
            </a:p>
          </p:txBody>
        </p: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620A758D-22B5-BF49-BD55-258AA304F498}"/>
                </a:ext>
              </a:extLst>
            </p:cNvPr>
            <p:cNvCxnSpPr>
              <a:cxnSpLocks/>
              <a:stCxn id="26" idx="3"/>
              <a:endCxn id="25" idx="1"/>
            </p:cNvCxnSpPr>
            <p:nvPr/>
          </p:nvCxnSpPr>
          <p:spPr>
            <a:xfrm>
              <a:off x="3256537" y="4274346"/>
              <a:ext cx="473502" cy="542386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3883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18676</TotalTime>
  <Words>686</Words>
  <Application>Microsoft Office PowerPoint</Application>
  <PresentationFormat>On-screen Show (4:3)</PresentationFormat>
  <Paragraphs>176</Paragraphs>
  <Slides>35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Courier New</vt:lpstr>
      <vt:lpstr>Tahoma</vt:lpstr>
      <vt:lpstr>Office Theme</vt:lpstr>
      <vt:lpstr>OpenRefine Basics</vt:lpstr>
      <vt:lpstr>OpenRefine</vt:lpstr>
      <vt:lpstr>Getting Started</vt:lpstr>
      <vt:lpstr>Malone wants dinner! Exercise 1 – Start a Project</vt:lpstr>
      <vt:lpstr>Basic Layout</vt:lpstr>
      <vt:lpstr>Filters and Facets</vt:lpstr>
      <vt:lpstr>Filters and Facets on newegg.com</vt:lpstr>
      <vt:lpstr>Adding a text filter</vt:lpstr>
      <vt:lpstr>Exploring Data with Text Facets</vt:lpstr>
      <vt:lpstr>Malone wants dinner! Exercise 2 - Exploring Textual Data</vt:lpstr>
      <vt:lpstr>Numeric facets</vt:lpstr>
      <vt:lpstr>Malone wants dinner! Exercise 3 - Exploring Numeric Data</vt:lpstr>
      <vt:lpstr>Timeline facet</vt:lpstr>
      <vt:lpstr>A Good Practice Narrow Early, Narrow Often</vt:lpstr>
      <vt:lpstr>Selecting columns</vt:lpstr>
      <vt:lpstr>Malone wants dinner! Exercise 4 – Narrow the data</vt:lpstr>
      <vt:lpstr>Other reasons to filter/facet</vt:lpstr>
      <vt:lpstr>Mutate in OpenRefine</vt:lpstr>
      <vt:lpstr>Using a facet to edit labels</vt:lpstr>
      <vt:lpstr>Cluster and Edit</vt:lpstr>
      <vt:lpstr>GREL Expressions</vt:lpstr>
      <vt:lpstr>Some simple transformations</vt:lpstr>
      <vt:lpstr>Three Way to Transformation</vt:lpstr>
      <vt:lpstr>Malone wants dinner! Exercise 5 – Form a strategy for extracting the titles from categories</vt:lpstr>
      <vt:lpstr>Our Strategy</vt:lpstr>
      <vt:lpstr>Removing the stuff at the front Attempt 1</vt:lpstr>
      <vt:lpstr>The true power of OpenRefine</vt:lpstr>
      <vt:lpstr>Malone wants dinner! Exercise 6 – Cleaning up categories</vt:lpstr>
      <vt:lpstr>Indexing in GREL</vt:lpstr>
      <vt:lpstr>Splitting strings with split</vt:lpstr>
      <vt:lpstr>Malone wants dinner! Exercise 7 – Extract the category titles with split</vt:lpstr>
      <vt:lpstr>Malone wants dinner! Exercise 8 – Split the titles into separate columns</vt:lpstr>
      <vt:lpstr>Malone wants dinner! Exercise 9 – Transpose the titles</vt:lpstr>
      <vt:lpstr>Malone wants dinner! Exercise 10 – Find a place to eat</vt:lpstr>
      <vt:lpstr>Malone wants dinner! Exercise 11 – Find a place to eat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Open Refine Part 2</dc:title>
  <dc:creator>Microsoft Office User</dc:creator>
  <cp:lastModifiedBy>Bergen, Silas R</cp:lastModifiedBy>
  <cp:revision>61</cp:revision>
  <dcterms:created xsi:type="dcterms:W3CDTF">2017-09-12T13:45:22Z</dcterms:created>
  <dcterms:modified xsi:type="dcterms:W3CDTF">2019-05-14T20:42:35Z</dcterms:modified>
</cp:coreProperties>
</file>